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9"/>
  </p:notesMasterIdLst>
  <p:sldIdLst>
    <p:sldId id="263" r:id="rId5"/>
    <p:sldId id="377" r:id="rId6"/>
    <p:sldId id="381" r:id="rId7"/>
    <p:sldId id="382" r:id="rId8"/>
    <p:sldId id="378" r:id="rId9"/>
    <p:sldId id="383" r:id="rId10"/>
    <p:sldId id="448" r:id="rId11"/>
    <p:sldId id="379" r:id="rId12"/>
    <p:sldId id="380" r:id="rId13"/>
    <p:sldId id="384" r:id="rId14"/>
    <p:sldId id="385" r:id="rId15"/>
    <p:sldId id="390" r:id="rId16"/>
    <p:sldId id="386" r:id="rId17"/>
    <p:sldId id="387" r:id="rId18"/>
    <p:sldId id="388" r:id="rId19"/>
    <p:sldId id="389" r:id="rId20"/>
    <p:sldId id="450" r:id="rId21"/>
    <p:sldId id="452" r:id="rId22"/>
    <p:sldId id="392" r:id="rId23"/>
    <p:sldId id="391" r:id="rId24"/>
    <p:sldId id="393" r:id="rId25"/>
    <p:sldId id="394" r:id="rId26"/>
    <p:sldId id="395" r:id="rId27"/>
    <p:sldId id="397" r:id="rId28"/>
    <p:sldId id="398" r:id="rId29"/>
    <p:sldId id="451" r:id="rId30"/>
    <p:sldId id="260" r:id="rId31"/>
    <p:sldId id="262" r:id="rId32"/>
    <p:sldId id="404" r:id="rId33"/>
    <p:sldId id="402" r:id="rId34"/>
    <p:sldId id="403" r:id="rId35"/>
    <p:sldId id="258" r:id="rId36"/>
    <p:sldId id="257" r:id="rId37"/>
    <p:sldId id="376" r:id="rId38"/>
  </p:sldIdLst>
  <p:sldSz cx="18288000" cy="10287000"/>
  <p:notesSz cx="6797675" cy="9926638"/>
  <p:embeddedFontLst>
    <p:embeddedFont>
      <p:font typeface="League Spartan" panose="020B0604020202020204" charset="-18"/>
      <p:regular r:id="rId40"/>
    </p:embeddedFont>
    <p:embeddedFont>
      <p:font typeface="Lexend" panose="020B0604020202020204" charset="-18"/>
      <p:regular r:id="rId41"/>
      <p:bold r:id="rId42"/>
    </p:embeddedFont>
    <p:embeddedFont>
      <p:font typeface="Open Sans" panose="020B0606030504020204" pitchFamily="34" charset="0"/>
      <p:regular r:id="rId43"/>
      <p:bold r:id="rId44"/>
      <p:italic r:id="rId45"/>
    </p:embeddedFont>
    <p:embeddedFont>
      <p:font typeface="Sanchez" panose="020B0604020202020204" charset="-18"/>
      <p:regular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F58756-57EF-DC37-3416-2C0B15541A4E}" name="Syruček Petr" initials="SP" userId="S::petr.syrucek@mmr.cz::97e64c22-1558-4118-b870-fb3e9ebc6c19" providerId="AD"/>
  <p188:author id="{BC2CC97F-157F-BAF8-6699-B481D4683195}" name="Vepřková Radka" initials="VR" userId="S::radka.veprkova@mmr.cz::659b730a-32b6-4e46-a8ea-80c277efac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8583"/>
    <a:srgbClr val="C0504D"/>
    <a:srgbClr val="9B3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54" autoAdjust="0"/>
  </p:normalViewPr>
  <p:slideViewPr>
    <p:cSldViewPr snapToGrid="0">
      <p:cViewPr varScale="1">
        <p:scale>
          <a:sx n="35" d="100"/>
          <a:sy n="35" d="100"/>
        </p:scale>
        <p:origin x="1180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4.fntdata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7.fntdata"/><Relationship Id="rId20" Type="http://schemas.openxmlformats.org/officeDocument/2006/relationships/slide" Target="slides/slide16.xml"/><Relationship Id="rId41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77411007480567E-2"/>
          <c:y val="2.8328145622555204E-2"/>
          <c:w val="0.96002690246678801"/>
          <c:h val="0.7894083689427637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Bydlelo stále v poskytnutém bytě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  1 roce</c:v>
                </c:pt>
                <c:pt idx="1">
                  <c:v>po 5 letech</c:v>
                </c:pt>
                <c:pt idx="2">
                  <c:v>po 1 roce</c:v>
                </c:pt>
                <c:pt idx="3">
                  <c:v>po 2 letech</c:v>
                </c:pt>
                <c:pt idx="4">
                  <c:v>po 1 roce*</c:v>
                </c:pt>
              </c:strCache>
            </c:strRef>
          </c:cat>
          <c:val>
            <c:numRef>
              <c:f>List1!$B$2:$B$6</c:f>
              <c:numCache>
                <c:formatCode>0%</c:formatCode>
                <c:ptCount val="5"/>
                <c:pt idx="0">
                  <c:v>0.96</c:v>
                </c:pt>
                <c:pt idx="1">
                  <c:v>0.51</c:v>
                </c:pt>
                <c:pt idx="2">
                  <c:v>0.84</c:v>
                </c:pt>
                <c:pt idx="3">
                  <c:v>0.69</c:v>
                </c:pt>
                <c:pt idx="4">
                  <c:v>0.83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A-49D6-98AA-C0907DEE1BB8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Nebydlelo v poskytnutém bytě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  1 roce</c:v>
                </c:pt>
                <c:pt idx="1">
                  <c:v>po 5 letech</c:v>
                </c:pt>
                <c:pt idx="2">
                  <c:v>po 1 roce</c:v>
                </c:pt>
                <c:pt idx="3">
                  <c:v>po 2 letech</c:v>
                </c:pt>
                <c:pt idx="4">
                  <c:v>po 1 roce*</c:v>
                </c:pt>
              </c:strCache>
            </c:strRef>
          </c:cat>
          <c:val>
            <c:numRef>
              <c:f>List1!$C$2:$C$6</c:f>
              <c:numCache>
                <c:formatCode>0%</c:formatCode>
                <c:ptCount val="5"/>
                <c:pt idx="0">
                  <c:v>0.04</c:v>
                </c:pt>
                <c:pt idx="1">
                  <c:v>0.49</c:v>
                </c:pt>
                <c:pt idx="4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A-49D6-98AA-C0907DEE1BB8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Nebydlelo z vlastních důvodů</c:v>
                </c:pt>
              </c:strCache>
            </c:strRef>
          </c:tx>
          <c:spPr>
            <a:solidFill>
              <a:srgbClr val="D385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  1 roce</c:v>
                </c:pt>
                <c:pt idx="1">
                  <c:v>po 5 letech</c:v>
                </c:pt>
                <c:pt idx="2">
                  <c:v>po 1 roce</c:v>
                </c:pt>
                <c:pt idx="3">
                  <c:v>po 2 letech</c:v>
                </c:pt>
                <c:pt idx="4">
                  <c:v>po 1 roce*</c:v>
                </c:pt>
              </c:strCache>
            </c:strRef>
          </c:cat>
          <c:val>
            <c:numRef>
              <c:f>List1!$D$2:$D$6</c:f>
              <c:numCache>
                <c:formatCode>General</c:formatCode>
                <c:ptCount val="5"/>
                <c:pt idx="2" formatCode="0%">
                  <c:v>7.0000000000000007E-2</c:v>
                </c:pt>
                <c:pt idx="3" formatCode="0%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AA-49D6-98AA-C0907DEE1BB8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Nebydlelo kvůli neplnění podmínek smlouvy</c:v>
                </c:pt>
              </c:strCache>
            </c:strRef>
          </c:tx>
          <c:spPr>
            <a:solidFill>
              <a:srgbClr val="9B393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  1 roce</c:v>
                </c:pt>
                <c:pt idx="1">
                  <c:v>po 5 letech</c:v>
                </c:pt>
                <c:pt idx="2">
                  <c:v>po 1 roce</c:v>
                </c:pt>
                <c:pt idx="3">
                  <c:v>po 2 letech</c:v>
                </c:pt>
                <c:pt idx="4">
                  <c:v>po 1 roce*</c:v>
                </c:pt>
              </c:strCache>
            </c:strRef>
          </c:cat>
          <c:val>
            <c:numRef>
              <c:f>List1!$E$2:$E$6</c:f>
              <c:numCache>
                <c:formatCode>General</c:formatCode>
                <c:ptCount val="5"/>
                <c:pt idx="2" formatCode="0%">
                  <c:v>7.0000000000000007E-2</c:v>
                </c:pt>
                <c:pt idx="3" formatCode="0%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AA-49D6-98AA-C0907DEE1BB8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úmrtí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  1 roce</c:v>
                </c:pt>
                <c:pt idx="1">
                  <c:v>po 5 letech</c:v>
                </c:pt>
                <c:pt idx="2">
                  <c:v>po 1 roce</c:v>
                </c:pt>
                <c:pt idx="3">
                  <c:v>po 2 letech</c:v>
                </c:pt>
                <c:pt idx="4">
                  <c:v>po 1 roce*</c:v>
                </c:pt>
              </c:strCache>
            </c:strRef>
          </c:cat>
          <c:val>
            <c:numRef>
              <c:f>List1!$F$2:$F$6</c:f>
              <c:numCache>
                <c:formatCode>General</c:formatCode>
                <c:ptCount val="5"/>
                <c:pt idx="2" formatCode="0%">
                  <c:v>0.02</c:v>
                </c:pt>
                <c:pt idx="3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AA-49D6-98AA-C0907DEE1B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40865136"/>
        <c:axId val="1240858416"/>
      </c:barChart>
      <c:catAx>
        <c:axId val="124086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40858416"/>
        <c:crosses val="autoZero"/>
        <c:auto val="1"/>
        <c:lblAlgn val="ctr"/>
        <c:lblOffset val="100"/>
        <c:noMultiLvlLbl val="0"/>
      </c:catAx>
      <c:valAx>
        <c:axId val="12408584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40865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 dirty="0">
                <a:solidFill>
                  <a:schemeClr val="tx1"/>
                </a:solidFill>
              </a:rPr>
              <a:t>Potíže při plnění podmínek</a:t>
            </a:r>
            <a:r>
              <a:rPr lang="cs-CZ" sz="1800" b="1" baseline="0" dirty="0">
                <a:solidFill>
                  <a:schemeClr val="tx1"/>
                </a:solidFill>
              </a:rPr>
              <a:t> nájemní smlouvy</a:t>
            </a:r>
            <a:endParaRPr lang="cs-CZ" sz="18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9607608739141322"/>
          <c:y val="1.65763073012433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4.6433002472504099E-2"/>
          <c:y val="0.25907740450268629"/>
          <c:w val="0.94022714418567166"/>
          <c:h val="0.58731276196194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Včasné hrazení nájemného a nevytváření dluhu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List1!$A$2:$A$4</c:f>
              <c:strCache>
                <c:ptCount val="3"/>
                <c:pt idx="0">
                  <c:v>Po 1 roce</c:v>
                </c:pt>
                <c:pt idx="1">
                  <c:v>Po 2 letech</c:v>
                </c:pt>
                <c:pt idx="2">
                  <c:v>Po 1 roce*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0.2</c:v>
                </c:pt>
                <c:pt idx="1">
                  <c:v>0.3</c:v>
                </c:pt>
                <c:pt idx="2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E9-4882-AFA7-CF4FD7EC4F62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Neobývání bytu osobami bez oprávnění k jeho užívání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List1!$A$2:$A$4</c:f>
              <c:strCache>
                <c:ptCount val="3"/>
                <c:pt idx="0">
                  <c:v>Po 1 roce</c:v>
                </c:pt>
                <c:pt idx="1">
                  <c:v>Po 2 letech</c:v>
                </c:pt>
                <c:pt idx="2">
                  <c:v>Po 1 roce*</c:v>
                </c:pt>
              </c:strCache>
            </c:strRef>
          </c:cat>
          <c:val>
            <c:numRef>
              <c:f>List1!$C$2:$C$4</c:f>
              <c:numCache>
                <c:formatCode>0%</c:formatCode>
                <c:ptCount val="3"/>
                <c:pt idx="0">
                  <c:v>0.09</c:v>
                </c:pt>
                <c:pt idx="1">
                  <c:v>0.13</c:v>
                </c:pt>
                <c:pt idx="2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E9-4882-AFA7-CF4FD7EC4F62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Hrazení škod způsobených na bytě či domu, údržba bytu či domu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List1!$A$2:$A$4</c:f>
              <c:strCache>
                <c:ptCount val="3"/>
                <c:pt idx="0">
                  <c:v>Po 1 roce</c:v>
                </c:pt>
                <c:pt idx="1">
                  <c:v>Po 2 letech</c:v>
                </c:pt>
                <c:pt idx="2">
                  <c:v>Po 1 roce*</c:v>
                </c:pt>
              </c:strCache>
            </c:strRef>
          </c:cat>
          <c:val>
            <c:numRef>
              <c:f>List1!$D$2:$D$4</c:f>
              <c:numCache>
                <c:formatCode>0%</c:formatCode>
                <c:ptCount val="3"/>
                <c:pt idx="0">
                  <c:v>0.06</c:v>
                </c:pt>
                <c:pt idx="1">
                  <c:v>0.12</c:v>
                </c:pt>
                <c:pt idx="2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E9-4882-AFA7-CF4FD7EC4F62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Dodržování nočního klidu a bezkonfliktní soužití se sousedy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List1!$A$2:$A$4</c:f>
              <c:strCache>
                <c:ptCount val="3"/>
                <c:pt idx="0">
                  <c:v>Po 1 roce</c:v>
                </c:pt>
                <c:pt idx="1">
                  <c:v>Po 2 letech</c:v>
                </c:pt>
                <c:pt idx="2">
                  <c:v>Po 1 roce*</c:v>
                </c:pt>
              </c:strCache>
            </c:strRef>
          </c:cat>
          <c:val>
            <c:numRef>
              <c:f>List1!$E$2:$E$4</c:f>
              <c:numCache>
                <c:formatCode>0%</c:formatCode>
                <c:ptCount val="3"/>
                <c:pt idx="0">
                  <c:v>0.09</c:v>
                </c:pt>
                <c:pt idx="1">
                  <c:v>0.11</c:v>
                </c:pt>
                <c:pt idx="2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E9-4882-AFA7-CF4FD7EC4F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0824720"/>
        <c:axId val="1250827600"/>
      </c:barChart>
      <c:catAx>
        <c:axId val="125082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50827600"/>
        <c:crosses val="autoZero"/>
        <c:auto val="1"/>
        <c:lblAlgn val="ctr"/>
        <c:lblOffset val="100"/>
        <c:noMultiLvlLbl val="0"/>
      </c:catAx>
      <c:valAx>
        <c:axId val="125082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5082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0.16496</cdr:x>
      <cdr:y>0.06072</cdr:y>
    </cdr:from>
    <cdr:to>
      <cdr:x>0.28006</cdr:x>
      <cdr:y>0.41554</cdr:y>
    </cdr:to>
    <cdr:cxnSp macro="">
      <cdr:nvCxnSpPr>
        <cdr:cNvPr id="3" name="Přímá spojnice 2">
          <a:extLst xmlns:a="http://schemas.openxmlformats.org/drawingml/2006/main">
            <a:ext uri="{FF2B5EF4-FFF2-40B4-BE49-F238E27FC236}">
              <a16:creationId xmlns:a16="http://schemas.microsoft.com/office/drawing/2014/main" id="{29835F95-AF51-62C0-BE00-E0C3B1ACA9C3}"/>
            </a:ext>
          </a:extLst>
        </cdr:cNvPr>
        <cdr:cNvCxnSpPr/>
      </cdr:nvCxnSpPr>
      <cdr:spPr>
        <a:xfrm xmlns:a="http://schemas.openxmlformats.org/drawingml/2006/main">
          <a:off x="2452687" y="334964"/>
          <a:ext cx="1711325" cy="195738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0.55271</cdr:x>
      <cdr:y>0.15477</cdr:y>
    </cdr:from>
    <cdr:to>
      <cdr:x>0.66688</cdr:x>
      <cdr:y>0.27477</cdr:y>
    </cdr:to>
    <cdr:cxnSp macro="">
      <cdr:nvCxnSpPr>
        <cdr:cNvPr id="5" name="Přímá spojnice 4">
          <a:extLst xmlns:a="http://schemas.openxmlformats.org/drawingml/2006/main">
            <a:ext uri="{FF2B5EF4-FFF2-40B4-BE49-F238E27FC236}">
              <a16:creationId xmlns:a16="http://schemas.microsoft.com/office/drawing/2014/main" id="{C3CB29F8-0CE9-AB23-8956-E3646ABB8943}"/>
            </a:ext>
          </a:extLst>
        </cdr:cNvPr>
        <cdr:cNvCxnSpPr/>
      </cdr:nvCxnSpPr>
      <cdr:spPr>
        <a:xfrm xmlns:a="http://schemas.openxmlformats.org/drawingml/2006/main">
          <a:off x="8218034" y="804634"/>
          <a:ext cx="1697491" cy="62388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C358B-1991-48BD-B44C-8B4BF7A6D2A1}" type="datetimeFigureOut">
              <a:t>19.09.2025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8B612-BEDE-464E-8ED4-9B49DE3260E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87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elefony.plzen.eu/struktura/detail/348-378-97493?typ=1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/>
              <a:t>U 108 OPZ se podařilo sledovat polovinu domácností po dobu tří let, po těch letech zůstalo v původním bydlení 56 %.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/>
              <a:t>73 %, tj. 33 z 45 dotázaných intervenčních rodin žilo k 1. 5. 2022 ve vyhovujícím bydlení. Nepřetržitě ve vyhovujícím bydlení žilo v posledních 5 letech </a:t>
            </a:r>
            <a:r>
              <a:rPr lang="cs-CZ" b="1" dirty="0"/>
              <a:t>69 %</a:t>
            </a:r>
            <a:r>
              <a:rPr lang="cs-CZ" dirty="0"/>
              <a:t> rodin, i když se rodiny v řadě případů stěhovaly.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225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Pracovník koordinace</a:t>
            </a:r>
          </a:p>
          <a:p>
            <a:r>
              <a:rPr lang="cs-CZ" b="0" dirty="0"/>
              <a:t>- 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síťování sociálních, odborných a zdravotnických služeb podle aktuální potřeby- plánování kapacit týmu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svolávání a facilitace případových setkání v případech nájemníků POB (4-6 x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měs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.)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úzká spolupráce s pracovníky KMB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tvorba analytických podkladů pro agendu POB, politické vedení obce a KMB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prezentace činnosti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8745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24006-807C-2B9D-CDBA-EE5FCECF6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6C1076A-E424-BB2E-993B-84D548C40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EB6FBC7-1661-5599-30FB-999CDBC808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Poradce pro nájemce/referent nájemních vztahů 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(obec s větším BF): </a:t>
            </a:r>
            <a:endParaRPr lang="cs-CZ" b="0" dirty="0">
              <a:effectLst/>
            </a:endParaRPr>
          </a:p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cíl: </a:t>
            </a:r>
            <a:endParaRPr lang="cs-CZ" b="0" dirty="0">
              <a:effectLst/>
            </a:endParaRP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snížení počtu případů závažného neplnění závazků nájemce a návazných případů ztráty bydlení;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snížení počtu ne-bezpečných odchodů z bytů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zajištění informovanosti nájemnictva (dotazy, konzultace)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zajistit účinné pojítko napříč agendami bytového a sociálního odboru, potažmo propojení směrem k síti lokálních sociálních služeb a KMB, které mohou pomoci ohrožené domácnosti s udržením bydlení.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zajistit bezprostřední reakci obce na situace ohrožující udržení bydlení nájemce v BF obce </a:t>
            </a:r>
          </a:p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Příklady: </a:t>
            </a:r>
            <a:endParaRPr lang="cs-CZ" b="0" dirty="0">
              <a:effectLst/>
            </a:endParaRP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Praha: Magistrát HMP: Pozice začleněna do struktury pod Odbor bytového fondu - oddělení realizace projektů v oblasti bydlení: https://praha.eu/poradce-pro-najemniky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Plzeň: Magistrát města Plzně: Pozice začleněna do struktury pod Technický úřad MMP - Odbor dost. bydlení a soc. začleňování - oddělení prevence ztráty bydlení: </a:t>
            </a:r>
            <a:r>
              <a:rPr lang="cs-CZ" sz="1200" b="0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https://telefony.plzen.eu/struktura/detail/348-378-97493?typ=1</a:t>
            </a:r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B780479-ECE3-3FF6-5C2A-2A15EC3580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0560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98286-4848-A793-E679-111581AF4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A4AE8A10-486B-B2E4-D2B6-0C139C9D9C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A7155EC-61A6-1057-1D30-F4A17FF9D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Metodika POB doporučuje Seznámení nájemce s pravidly: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Před podpisem smlouvy: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Nájemce se seznámí s pravidly.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Účast aktérů: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Různí aktéři mohou seznámit nájemce s pravidly.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Po nastěhování nebo při přebírání bytu: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Znovu projít nájemní smlouvu a ujasnit si nejasnosti.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Vysvětlit relevantní pasáže z občanského zákoníku: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Rozdíl mezi dlouhou návštěvou a přijetím další osoby do domácnosti.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Kdy a komu je třeba hlásit novou osobu.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Probrat pravidla návštěv (viz kapitola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management).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Seznámit se s domovním řádem: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Ujistit se, že nájemce pravidlům rozumí.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Pravidelně projít pravidla s nájemcem.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Připravit přehled informací z domovního řádu pro nájemce.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Probrat nepsaná pravidla a zvyklosti obyvatel domu: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Např. zamykání vchodových nebo jiných dveří, pravidla kouření, odkládání věcí ve společných prostorách.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Provést prohlídku bytu a probrat užívání spotřebičů a společných prostor: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Doporučit, aby se nevypínaly pračky, nevrtalo a nestěhovalo nábytek po 22:00.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Upozornit na noční klid a jeho dodržování.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Informovat o požárních hlásičích a jejich údržbě.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Ukázat obsluhu sporáku.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Zajistit vybavení bytu odpadkovým košem nebo pytlem.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Ukázat umístění popelnice a upozornit na odkládání odpadu.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Probrat rizika spojená s nastěhováním z druhotných zdrojů (např. štěnice).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Diskutovat o třídění odpadu.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Ukázat prostory pro kouření.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Umožnit nájemcům seznámit se se svým zvonkem a ohlašovat návštěvy.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Věnovat se šetrnému zavírání dveří.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Technické okolnosti užívání bytu: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protékání vody (bojler/záchod)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pravidelná kontrola technického zařízení bytu, které to vyžaduje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■ bezpečnostní pravidla pro užívání elektrických a plynových spotřebičů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Možnost stížnosti: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○ Informovat nájemce o možnosti podání stížnosti na sousedy (kdy a jak</a:t>
            </a:r>
          </a:p>
          <a:p>
            <a:endParaRPr lang="cs-CZ" dirty="0"/>
          </a:p>
          <a:p>
            <a:r>
              <a:rPr lang="cs-CZ" dirty="0"/>
              <a:t>SM Plzeň: příručka pro nájemce/Průvodce bydlením ke stažení zde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https://s3.eu-central-1.amazonaws.com/tf-prod-plzen/data/migration/attachements/Pr%C5%AFvodce%20bydlen%C3%ADm%20v%20m%C4%9Bstsk%C3%BDch%20bytech.pdf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A1106D1-CA65-C3A1-5FC0-EB2C06D018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9397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7A66C-CDC9-DE56-4E34-2825D3B99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C558A80-F62B-770F-8B0D-E1C156A88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E2B1824-3A1B-5459-2803-43EEEAB3E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Pracovník správy plateb - zajišťuje činnosti:</a:t>
            </a:r>
            <a:endParaRPr lang="cs-CZ" b="0" dirty="0">
              <a:effectLst/>
            </a:endParaRP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proběhlých plateb nájmu a služeb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dluhů na nájmu a službách: vznik i nárůst dluhu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informování nájemníka o dluhu a informování všech relevantních aktérů  o vzniku dluhu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informování poskytovatele asistence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příprava podkladů pro případové setkání k řešení dluhů   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příprava podkladů pro právní postupy: výpověď z nájmu atp.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příprava agregovaných výstupů o dluhové situaci v bytech zařazených do režimu podporovaného obecního bydlení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analýza dluhové situace</a:t>
            </a:r>
          </a:p>
          <a:p>
            <a:pPr rtl="0"/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E0521BE-9401-EAB3-112A-8D6756B698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010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58DA8-78DE-FA81-732F-76E7FE291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1486CEA-B688-F55F-007D-020CF1B6A0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3F1083F-F68B-8CF2-1EB4-3128F172C5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MHMP 2020:</a:t>
            </a:r>
          </a:p>
          <a:p>
            <a:pPr rtl="0"/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Zřízení pozice “dluhového referenta” (později Poradce pro nájemníky) s kompetencí monitorovat dluhy spojené s bydlením u stávajících uživatelů bytů, sledovat posun u jednotlivých dlužících, navazovat je na podpůrné služby (k tomu např. vytvořit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krokovník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pracovní postup)</a:t>
            </a:r>
            <a:br>
              <a:rPr lang="cs-CZ" dirty="0"/>
            </a:b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nastavení systému okamžité intervence při dluhu vyšším než 1 nájem</a:t>
            </a:r>
            <a:br>
              <a:rPr lang="cs-CZ" dirty="0"/>
            </a:b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zavedení Souhlasu s předáním informace 3.osobě,</a:t>
            </a:r>
            <a:br>
              <a:rPr lang="cs-CZ" dirty="0"/>
            </a:b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využívání přímé úhrady dávek na bydlení a zavedení krizového fondu</a:t>
            </a:r>
            <a:br>
              <a:rPr lang="cs-CZ" dirty="0"/>
            </a:b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referenta/poradce bylo také identifikovat CS nízkopříjmové a s potřebou podpory (intenzivní, komplexní) - u CS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ZoPB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bude primárně zajišťovat KMB,</a:t>
            </a:r>
            <a:br>
              <a:rPr lang="cs-CZ" dirty="0"/>
            </a:b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dříve se uplatňovala optika “zvláštního zřetele” při rozhodování, komu poskytnout intervenci při ohrožení bydlení; zavedení/nastavení se může hodit obecně v rámci péče o obecní nájemnictvo.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8CD75A-6429-EEBB-9018-C02A20C77B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0407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56D24-32ED-5C32-459F-E854F19AC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B85966D-B473-2728-9850-00B1B1ABE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32A2334-85E1-DD14-5478-D7CC084FF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MOP na kauce: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GŘUP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Sděleni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vedoucí odd. NSD č. 10/2022: Postup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při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poskytnutí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mimořádne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okamžité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pomoci k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úhrade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̌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nezbytného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jednorázového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výdaje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jistoty (kauce)</a:t>
            </a:r>
          </a:p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MOP na odůvodněně zvýšené náklady na bydlení a nedoplatky z vyúčtování služeb a energií :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Instrukce nám. pro sekce 7  č.18/2022 - ke sjednocení postupu v řízení o MOP takto zaměřené</a:t>
            </a:r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37D4413-5523-2BA2-77B3-5A6476C45B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64096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3C105-EB6F-32CA-8B21-D928F6CCC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06C45E0-DCE6-5B6B-43A6-619690E4AA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0ABF8A5-C02C-19B1-A1FC-3D49D06105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MOP na kauce: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GŘUP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Sdělení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vedoucí odd. NSD č. 10/2022: Postup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při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poskytnutí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mimořádné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okamžité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pomoci k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úhrade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̌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nezbytného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jednorázového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výdaje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jistoty (kauce)</a:t>
            </a:r>
          </a:p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MOP na odůvodněně zvýšené náklady na bydlení a nedoplatky z vyúčtování služeb a energií :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Instrukce nám. pro sekce 7  č.18/2022 - ke sjednocení postupu v řízení o MOP takto zaměřené</a:t>
            </a:r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6C992AE-1F8F-EDD3-91C4-3A953D38B6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069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03D4D-F137-722A-BEA7-9FE26EFB2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FEF35A42-AA84-50B9-98A6-3277BD8058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1074714-6B53-191B-97FC-5EBFDF43FC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F565DEA-43C7-88A2-D0C2-3B561EA14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67723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AFEF9-F2DF-57FD-5984-41AEFF9BE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88398083-71E0-A9AF-FB44-8A55D93892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BDCC322-2E77-FE32-AF00-C1D380447E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D682F86-E4DE-3B38-24C4-02A0CDD03A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3856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BFAF9-829F-5C6A-F897-65ECE455C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3815391F-522A-D6F7-EAFA-509509ADE5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983DA4B-99D9-3F86-DCD5-D6BD8F9E18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Real. splátky: přihlížet k reziduálnímu příjmu - nízkopříjmová domácnost vynakládá na splátkový kalendář a náklady na bydlení (nájem a služby) méně než 40 % svých příjmů, příp. zbyde po úhradách 1xŽM)</a:t>
            </a:r>
          </a:p>
          <a:p>
            <a:pPr rtl="0"/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BACEA41-E42F-F087-444C-3EE7AE37A9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7079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C9E0A-E3F7-9A21-4212-8B18B92E3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BEE6756-1870-9A06-50A1-6A17267AB6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3BBDFC1-F56F-6824-39BE-55B1D71DD5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7D91397-C8D5-7AEC-1D10-A59DDFF2F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11828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8713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E554B-B9BC-B030-69E0-5088DB767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40CD9C5-9DBC-A708-2960-79B8EDA004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DF3750B1-A912-1ED0-5AB2-FDCE90779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pozice v týmu </a:t>
            </a:r>
            <a:r>
              <a:rPr lang="cs-CZ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POB:Pracovník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podpory sousedství pro činnosti: </a:t>
            </a:r>
            <a:endParaRPr lang="cs-CZ" b="0" dirty="0">
              <a:effectLst/>
            </a:endParaRP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mapování sousedství z hlediska vztahů a potenciálních konfliktů: udržování komunikace s nájemníky, dalšími obyvateli sousedství a dalšími relevantními aktéry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sběr informací od bezpečnostních aktérů: pravidelný sběr informací od policie a dalších složek relevantních pro provoz podporovaného obecního bydlení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pravidelné vyhodnocování bezpečnostní situaci v lokalitách s alokovanými byty (zásahy policie)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vyhodnocování technického stavu domu a sousedství: může indikovat, že v souvislosti s nastěhováním domácností se změnilo fungování sousedství (nepořádek atd.) 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sběr informací od obyvatel sousedství v rámci konfliktních situací, stížností (šetření)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organizace </a:t>
            </a:r>
            <a:r>
              <a:rPr lang="cs-CZ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facilitovaných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setkání sousedství v případě konfliktních situací, obecně facilitace sousedských vztahů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komunikace s aktéry podpory sousedství: odborné sociální služby, komunitní služby a další relevantní aktéři    </a:t>
            </a:r>
          </a:p>
          <a:p>
            <a:pPr rtl="0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2D9F770-A8E1-C4CB-E578-89CD136576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98375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D9575-8455-976B-9EB8-748591011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B3DFE8E-7550-C389-5703-8DC5EF67A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E27E4CE-A06A-19EC-7C14-EB1B93210C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CA48109-371C-1D1E-A037-9A676D9842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09570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53DA2-45C6-5E4E-DF7D-F9FBCD316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339C3707-4B48-D28F-E1C9-B77E556939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867AAB9-2B37-177B-ABA7-AA5280A40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610BE24-FDC6-0807-EB72-E258A5BB6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534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7B725-C57A-6511-96C8-4558FFA8B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9C2D66D-14D9-058D-FAEC-2FE9C272C9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D398B700-658F-C376-9AC4-64F6093814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Metodika z roku 2015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1C9C3ED-6166-1C15-24C1-07F4C4213C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70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9630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FD3D8-D408-4E3C-7605-6E400D593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C053641B-18BB-946B-DF24-D5E2F0B15E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8B8BACBF-DD91-3E15-62A6-266A48A796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8507CC1-4FBF-87A3-6CA9-10DB1A2955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482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3531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5223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si POB pohlídá, aby napároval byt jako “finančně dostupný”? </a:t>
            </a:r>
            <a:endParaRPr lang="cs-CZ" b="0" dirty="0">
              <a:effectLst/>
            </a:endParaRPr>
          </a:p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Přes KMB bude mít v žádosti o PO Stanovisko ÚP s cenovými hladinami/příp.  žadatel si vyžádá ze spisu. Na výstupu kontroluje Kraj prostřednictvím § 85 Rozhodnutí o přiznání příspěvku (kompetence KÚ)  - to vydá, pokud splňuje náležitosti, mimo jiné, z nichž v odst. 1 c) rozdíl mezi příjmy a výdaji za bydlení = minimálně 1 ŽM (opět odkaz k § 18 ÚP ČR</a:t>
            </a:r>
          </a:p>
          <a:p>
            <a:pPr rtl="0"/>
            <a:endParaRPr lang="cs-CZ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Tam upraveno takto: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§ 18 Závazné stanovisko ÚP k potřebnosti pokud (návazné § 2 Vyhovující bydlení) = KMB získá k tomu, zde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a)osoba je ve vhodném bydlení (parametry), ale zbyde méně než 1 ŽM (= nejde o vyhovující bydlení dle §2)</a:t>
            </a:r>
          </a:p>
          <a:p>
            <a:pPr rtl="0" fontAlgn="base"/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b) Osoba  je v nevhodném bydlení a zároveň v modelované situaci (t.j. odůvodněné budoucí náklady na bydlení) zbyde méně než 1,6 ŽM (t.j. kolik nejvíc zvládne za bydlení zaplatit)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656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200" dirty="0"/>
              <a:t>= lze hradit  dluhy na nájmu a službách spojených s bydlením (vč. energií pokud jsou na poskytovatele POB)  a opravy bytu </a:t>
            </a:r>
          </a:p>
          <a:p>
            <a:pPr marL="0" indent="0">
              <a:buNone/>
            </a:pPr>
            <a:r>
              <a:rPr lang="cs-CZ" sz="1200" dirty="0"/>
              <a:t>U stížností ve smyslu „náklady na realizaci opatření k předejití opakování závadného chování“ (</a:t>
            </a:r>
            <a:r>
              <a:rPr lang="cs-CZ" sz="1200" dirty="0" err="1"/>
              <a:t>def</a:t>
            </a:r>
            <a:r>
              <a:rPr lang="cs-CZ" sz="1200" dirty="0"/>
              <a:t>. u Bydlení s ručením – tak analogicky by mělo jít uplatnit)</a:t>
            </a:r>
          </a:p>
          <a:p>
            <a:pPr marL="0" indent="0">
              <a:buNone/>
            </a:pPr>
            <a:endParaRPr lang="cs-CZ" sz="1200" dirty="0"/>
          </a:p>
          <a:p>
            <a:pPr rtl="0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Bydlení s ručením: obdobně Smlouva mezi Poskytovatelem a vlastníkem bytu bude obsahovat i</a:t>
            </a:r>
            <a:endParaRPr lang="cs-CZ" b="0" dirty="0">
              <a:effectLst/>
            </a:endParaRPr>
          </a:p>
          <a:p>
            <a:pPr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náprava škod a uplatňování nároku na náhradu škod​</a:t>
            </a:r>
          </a:p>
          <a:p>
            <a:pPr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řešení sousedských sporů​</a:t>
            </a:r>
          </a:p>
          <a:p>
            <a:pPr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ujednání o správě plateb/přímých platbách nájemce-vlastník​</a:t>
            </a:r>
          </a:p>
          <a:p>
            <a:pPr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ručení za nájemcovy dluhy​</a:t>
            </a:r>
          </a:p>
          <a:p>
            <a:pPr lvl="1"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nájemné, náklady na služby, náhrada škody, ušlý nájem (§ 2295 občanského zákoníku)</a:t>
            </a:r>
          </a:p>
          <a:p>
            <a:pPr lvl="1"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nejméně ve výši dvojnásobku nejvyššího přípustného nájemného v den uzavření smlouvy o spolupráci​</a:t>
            </a:r>
          </a:p>
          <a:p>
            <a:pPr lvl="1" rtl="0" fontAlgn="base"/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případě obcí max. </a:t>
            </a:r>
            <a:r>
              <a:rPr lang="cs-CZ" sz="1200" b="0" i="1" u="none" strike="noStrike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do výšky čtyřnásobku nejvyššího přípustného nájemného</a:t>
            </a:r>
            <a:r>
              <a:rPr lang="cs-CZ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190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6AF-8B58-4B1F-8E00-1ED6EFA562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7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802496-8419-2005-9338-C8DA82235C98}"/>
              </a:ext>
            </a:extLst>
          </p:cNvPr>
          <p:cNvSpPr/>
          <p:nvPr userDrawn="1"/>
        </p:nvSpPr>
        <p:spPr>
          <a:xfrm>
            <a:off x="3469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9468560" y="1712141"/>
            <a:ext cx="6635244" cy="6331881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3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3E8487FD-A659-815F-6F8A-78CD053B558C}"/>
              </a:ext>
            </a:extLst>
          </p:cNvPr>
          <p:cNvSpPr txBox="1"/>
          <p:nvPr userDrawn="1"/>
        </p:nvSpPr>
        <p:spPr>
          <a:xfrm>
            <a:off x="3735263" y="9242129"/>
            <a:ext cx="13808154" cy="2514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cs-CZ" sz="1499" spc="-38" noProof="0" dirty="0">
                <a:solidFill>
                  <a:srgbClr val="000000"/>
                </a:solidFill>
                <a:latin typeface="Sanchez"/>
              </a:rPr>
              <a:t>Akce se koná v rámci realizace projektu „Systematická koordinace sociálního začleňování“ reg. č. projektu CZ.03.02.02/00/22_004/0005318_ SKSZ..</a:t>
            </a:r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346949" y="8940467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975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uvodni-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802496-8419-2005-9338-C8DA82235C98}"/>
              </a:ext>
            </a:extLst>
          </p:cNvPr>
          <p:cNvSpPr/>
          <p:nvPr userDrawn="1"/>
        </p:nvSpPr>
        <p:spPr>
          <a:xfrm>
            <a:off x="3469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3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228600" y="914063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5AA1F58-5B48-6C01-3D26-62F0E395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6" y="2077117"/>
            <a:ext cx="1152219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957A845E-6AC8-5B1B-094C-835AF388C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39128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1950A578-74C0-1370-C20D-9F1F47D13216}"/>
              </a:ext>
            </a:extLst>
          </p:cNvPr>
          <p:cNvSpPr txBox="1"/>
          <p:nvPr userDrawn="1"/>
        </p:nvSpPr>
        <p:spPr>
          <a:xfrm>
            <a:off x="3683012" y="9442301"/>
            <a:ext cx="13808154" cy="2514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cs-CZ" sz="1499" spc="-38" noProof="0" dirty="0">
                <a:solidFill>
                  <a:srgbClr val="000000"/>
                </a:solidFill>
                <a:latin typeface="Sanchez"/>
              </a:rPr>
              <a:t>Akce se koná v rámci realizace projektu „Systematická koordinace sociálního začleňování“ reg. č. projektu CZ.03.02.02/00/22_004/0005318_ SKSZ..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obsahove-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802496-8419-2005-9338-C8DA82235C98}"/>
              </a:ext>
            </a:extLst>
          </p:cNvPr>
          <p:cNvSpPr/>
          <p:nvPr userDrawn="1"/>
        </p:nvSpPr>
        <p:spPr>
          <a:xfrm>
            <a:off x="3469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3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228600" y="914063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FC633-C581-F06B-D91F-8C07819B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DB7A-791F-4CFE-4843-469D1D66D9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09231" y="3441678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Click to </a:t>
            </a:r>
            <a:r>
              <a:rPr lang="cs-CZ" noProof="0" err="1"/>
              <a:t>edit</a:t>
            </a:r>
            <a:r>
              <a:rPr lang="cs-CZ" noProof="0"/>
              <a:t> Master text </a:t>
            </a:r>
            <a:r>
              <a:rPr lang="cs-CZ" noProof="0" err="1"/>
              <a:t>styles</a:t>
            </a:r>
            <a:endParaRPr lang="cs-CZ" noProof="0"/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 err="1"/>
              <a:t>Third</a:t>
            </a:r>
            <a:r>
              <a:rPr lang="cs-CZ" noProof="0"/>
              <a:t> level</a:t>
            </a:r>
          </a:p>
          <a:p>
            <a:pPr lvl="3"/>
            <a:r>
              <a:rPr lang="cs-CZ" noProof="0" err="1"/>
              <a:t>Fourth</a:t>
            </a:r>
            <a:r>
              <a:rPr lang="cs-CZ" noProof="0"/>
              <a:t> level</a:t>
            </a:r>
          </a:p>
          <a:p>
            <a:pPr lvl="4"/>
            <a:r>
              <a:rPr lang="cs-CZ" noProof="0" err="1"/>
              <a:t>Fifth</a:t>
            </a:r>
            <a:r>
              <a:rPr lang="cs-CZ" noProof="0"/>
              <a:t> level</a:t>
            </a: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EF2B3563-8754-672F-4CB0-9DCA088B853F}"/>
              </a:ext>
            </a:extLst>
          </p:cNvPr>
          <p:cNvSpPr txBox="1"/>
          <p:nvPr userDrawn="1"/>
        </p:nvSpPr>
        <p:spPr>
          <a:xfrm>
            <a:off x="3722200" y="9516015"/>
            <a:ext cx="13808154" cy="2514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cs-CZ" sz="1499" spc="-38" noProof="0" dirty="0">
                <a:solidFill>
                  <a:srgbClr val="000000"/>
                </a:solidFill>
                <a:latin typeface="Sanchez"/>
              </a:rPr>
              <a:t>Akce se koná v rámci realizace projektu „Systematická koordinace sociálního začleňování“ reg. č. projektu CZ.03.02.02/00/22_004/0005318_ SKSZ..</a:t>
            </a:r>
          </a:p>
        </p:txBody>
      </p:sp>
    </p:spTree>
    <p:extLst>
      <p:ext uri="{BB962C8B-B14F-4D97-AF65-F5344CB8AC3E}">
        <p14:creationId xmlns:p14="http://schemas.microsoft.com/office/powerpoint/2010/main" val="221207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3" r:id="rId9"/>
    <p:sldLayoutId id="2147483656" r:id="rId10"/>
    <p:sldLayoutId id="2147483657" r:id="rId11"/>
    <p:sldLayoutId id="2147483658" r:id="rId12"/>
    <p:sldLayoutId id="2147483659" r:id="rId13"/>
    <p:sldLayoutId id="214748366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nbliberec.cz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energo-chudoba.cz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cialninadacnifond.praha.eu/program/podpory-bydleni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youtube.com/playlist?list=PLLR_fY9tOe9Fwx9Y2V8ghXtoGfUH3MZHa&amp;si=d5TlyIuK-kBG_9qM" TargetMode="External"/><Relationship Id="rId5" Type="http://schemas.openxmlformats.org/officeDocument/2006/relationships/hyperlink" Target="https://nfkk.webnode.cz/zabydlovani/" TargetMode="External"/><Relationship Id="rId4" Type="http://schemas.openxmlformats.org/officeDocument/2006/relationships/hyperlink" Target="https://dotace.kraj-lbc.cz/krizovy-fond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pn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jpg"/><Relationship Id="rId11" Type="http://schemas.openxmlformats.org/officeDocument/2006/relationships/image" Target="../media/image37.png"/><Relationship Id="rId5" Type="http://schemas.openxmlformats.org/officeDocument/2006/relationships/image" Target="../media/image31.jpg"/><Relationship Id="rId10" Type="http://schemas.openxmlformats.org/officeDocument/2006/relationships/image" Target="../media/image36.png"/><Relationship Id="rId4" Type="http://schemas.openxmlformats.org/officeDocument/2006/relationships/image" Target="../media/image30.jpg"/><Relationship Id="rId9" Type="http://schemas.openxmlformats.org/officeDocument/2006/relationships/image" Target="../media/image35.jp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48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12" Type="http://schemas.openxmlformats.org/officeDocument/2006/relationships/image" Target="../media/image47.jpg"/><Relationship Id="rId2" Type="http://schemas.openxmlformats.org/officeDocument/2006/relationships/hyperlink" Target="https://www.youtube.com/watch?v=ZWxC0tnz29s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png"/><Relationship Id="rId11" Type="http://schemas.openxmlformats.org/officeDocument/2006/relationships/image" Target="../media/image46.jpg"/><Relationship Id="rId5" Type="http://schemas.openxmlformats.org/officeDocument/2006/relationships/image" Target="../media/image40.png"/><Relationship Id="rId10" Type="http://schemas.openxmlformats.org/officeDocument/2006/relationships/image" Target="../media/image45.jpg"/><Relationship Id="rId4" Type="http://schemas.openxmlformats.org/officeDocument/2006/relationships/image" Target="../media/image39.jpg"/><Relationship Id="rId9" Type="http://schemas.openxmlformats.org/officeDocument/2006/relationships/image" Target="../media/image44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f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7D0120DD-0676-1E11-944B-17DE442563FA}"/>
              </a:ext>
            </a:extLst>
          </p:cNvPr>
          <p:cNvSpPr/>
          <p:nvPr/>
        </p:nvSpPr>
        <p:spPr>
          <a:xfrm>
            <a:off x="9468560" y="1719009"/>
            <a:ext cx="6635244" cy="6331881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DD396FBF-E27F-B204-5284-C18A7F569170}"/>
              </a:ext>
            </a:extLst>
          </p:cNvPr>
          <p:cNvGrpSpPr/>
          <p:nvPr/>
        </p:nvGrpSpPr>
        <p:grpSpPr>
          <a:xfrm>
            <a:off x="2636799" y="1911121"/>
            <a:ext cx="6670901" cy="6216265"/>
            <a:chOff x="0" y="-28575"/>
            <a:chExt cx="8894535" cy="7187777"/>
          </a:xfrm>
        </p:grpSpPr>
        <p:sp>
          <p:nvSpPr>
            <p:cNvPr id="3" name="TextBox 6">
              <a:extLst>
                <a:ext uri="{FF2B5EF4-FFF2-40B4-BE49-F238E27FC236}">
                  <a16:creationId xmlns:a16="http://schemas.microsoft.com/office/drawing/2014/main" id="{3621E3C9-C813-BE4A-0207-AF0566749C09}"/>
                </a:ext>
              </a:extLst>
            </p:cNvPr>
            <p:cNvSpPr txBox="1"/>
            <p:nvPr/>
          </p:nvSpPr>
          <p:spPr>
            <a:xfrm>
              <a:off x="0" y="1141288"/>
              <a:ext cx="8243523" cy="19622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620"/>
                </a:lnSpc>
              </a:pPr>
              <a:r>
                <a:rPr lang="cs-CZ" sz="5610" spc="-280" dirty="0">
                  <a:solidFill>
                    <a:srgbClr val="000000"/>
                  </a:solidFill>
                  <a:latin typeface="League Spartan"/>
                </a:rPr>
                <a:t>Pojistky proti ztrátě bydlení </a:t>
              </a:r>
            </a:p>
          </p:txBody>
        </p:sp>
        <p:sp>
          <p:nvSpPr>
            <p:cNvPr id="4" name="TextBox 7">
              <a:extLst>
                <a:ext uri="{FF2B5EF4-FFF2-40B4-BE49-F238E27FC236}">
                  <a16:creationId xmlns:a16="http://schemas.microsoft.com/office/drawing/2014/main" id="{8AF391C2-477C-4548-B8CF-D6B40D5D8F18}"/>
                </a:ext>
              </a:extLst>
            </p:cNvPr>
            <p:cNvSpPr txBox="1"/>
            <p:nvPr/>
          </p:nvSpPr>
          <p:spPr>
            <a:xfrm>
              <a:off x="0" y="6286115"/>
              <a:ext cx="8243523" cy="8730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61"/>
                </a:lnSpc>
              </a:pPr>
              <a:r>
                <a:rPr lang="cs-CZ" sz="1508" spc="75" dirty="0">
                  <a:solidFill>
                    <a:srgbClr val="000000"/>
                  </a:solidFill>
                  <a:latin typeface="Sanchez"/>
                </a:rPr>
                <a:t>19. 9. 2025</a:t>
              </a:r>
              <a:endParaRPr lang="en-US" sz="1508" spc="75" dirty="0">
                <a:solidFill>
                  <a:srgbClr val="000000"/>
                </a:solidFill>
                <a:latin typeface="Sanchez"/>
              </a:endParaRPr>
            </a:p>
            <a:p>
              <a:pPr>
                <a:lnSpc>
                  <a:spcPts val="1961"/>
                </a:lnSpc>
              </a:pPr>
              <a:r>
                <a:rPr lang="en-US" sz="1508" spc="75" dirty="0">
                  <a:solidFill>
                    <a:srgbClr val="000000"/>
                  </a:solidFill>
                  <a:latin typeface="Sanchez"/>
                </a:rPr>
                <a:t>AKADEMIE VEŘEJNÉHO INVESTOVÁNÍ,</a:t>
              </a:r>
            </a:p>
            <a:p>
              <a:pPr algn="l">
                <a:lnSpc>
                  <a:spcPts val="1961"/>
                </a:lnSpc>
              </a:pPr>
              <a:r>
                <a:rPr lang="en-US" sz="1508" spc="75" dirty="0">
                  <a:solidFill>
                    <a:srgbClr val="000000"/>
                  </a:solidFill>
                  <a:latin typeface="Sanchez"/>
                </a:rPr>
                <a:t>PAŘÍŽSKÁ 4, PRAHA 1</a:t>
              </a:r>
            </a:p>
          </p:txBody>
        </p:sp>
        <p:sp>
          <p:nvSpPr>
            <p:cNvPr id="5" name="TextBox 8">
              <a:extLst>
                <a:ext uri="{FF2B5EF4-FFF2-40B4-BE49-F238E27FC236}">
                  <a16:creationId xmlns:a16="http://schemas.microsoft.com/office/drawing/2014/main" id="{AE3B10EE-5771-A36E-4C6C-8613BCF9BB11}"/>
                </a:ext>
              </a:extLst>
            </p:cNvPr>
            <p:cNvSpPr txBox="1"/>
            <p:nvPr/>
          </p:nvSpPr>
          <p:spPr>
            <a:xfrm>
              <a:off x="47543" y="-28575"/>
              <a:ext cx="8846992" cy="33207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070"/>
                </a:lnSpc>
              </a:pPr>
              <a:r>
                <a:rPr lang="cs-CZ" sz="2400" dirty="0">
                  <a:solidFill>
                    <a:srgbClr val="000000"/>
                  </a:solidFill>
                  <a:latin typeface="Sanchez"/>
                </a:rPr>
                <a:t>FSZ: Zákon o podpoře bydlení</a:t>
              </a:r>
              <a:endParaRPr lang="en-US" sz="2800" dirty="0">
                <a:solidFill>
                  <a:srgbClr val="000000"/>
                </a:solidFill>
                <a:latin typeface="Sanchez"/>
              </a:endParaRPr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CEFB0ACE-11FD-28FB-43DF-4B15E6D4AD86}"/>
                </a:ext>
              </a:extLst>
            </p:cNvPr>
            <p:cNvSpPr txBox="1"/>
            <p:nvPr/>
          </p:nvSpPr>
          <p:spPr>
            <a:xfrm>
              <a:off x="47543" y="3675106"/>
              <a:ext cx="8846992" cy="85410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cs-CZ" sz="2400" dirty="0">
                  <a:solidFill>
                    <a:srgbClr val="000000"/>
                  </a:solidFill>
                  <a:latin typeface="Sanchez"/>
                </a:rPr>
                <a:t>Petra Hrubá (ASZ)</a:t>
              </a:r>
            </a:p>
            <a:p>
              <a:r>
                <a:rPr lang="cs-CZ" sz="2400" dirty="0">
                  <a:solidFill>
                    <a:srgbClr val="000000"/>
                  </a:solidFill>
                  <a:latin typeface="Sanchez"/>
                </a:rPr>
                <a:t>Josef Hawel (MPSV)</a:t>
              </a:r>
              <a:endParaRPr lang="en-US" sz="2800" dirty="0">
                <a:solidFill>
                  <a:srgbClr val="000000"/>
                </a:solidFill>
                <a:latin typeface="Sanchez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389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72B00-2EBE-5BFC-B46C-C4168E91A9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BC30CE-34AC-27F2-7CB5-1F2942D38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Pojistky proti ztrátě bydlení v ZPB - Asistence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15AF5CE4-E0BD-2441-F35F-3363BA80F9DA}"/>
              </a:ext>
            </a:extLst>
          </p:cNvPr>
          <p:cNvSpPr txBox="1">
            <a:spLocks/>
          </p:cNvSpPr>
          <p:nvPr/>
        </p:nvSpPr>
        <p:spPr>
          <a:xfrm>
            <a:off x="1062690" y="2775855"/>
            <a:ext cx="6233857" cy="6289767"/>
          </a:xfrm>
          <a:prstGeom prst="roundRect">
            <a:avLst>
              <a:gd name="adj" fmla="val 8534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44000" rIns="180000" bIns="144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Asistence § 57 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cílem je udržení bydlení</a:t>
            </a:r>
          </a:p>
          <a:p>
            <a:pPr marL="0" indent="0">
              <a:buNone/>
            </a:pPr>
            <a:r>
              <a:rPr lang="cs-CZ" dirty="0"/>
              <a:t>Smlouva o poskytování PO </a:t>
            </a:r>
          </a:p>
          <a:p>
            <a:pPr marL="0" indent="0">
              <a:buNone/>
            </a:pPr>
            <a:r>
              <a:rPr lang="cs-CZ" dirty="0"/>
              <a:t>Asistenční plán</a:t>
            </a:r>
          </a:p>
          <a:p>
            <a:pPr marL="0" indent="0">
              <a:buNone/>
            </a:pPr>
            <a:r>
              <a:rPr lang="cs-CZ" dirty="0"/>
              <a:t>Postup při ukončení asistence: </a:t>
            </a:r>
            <a:endParaRPr lang="cs-CZ" sz="2400" dirty="0"/>
          </a:p>
          <a:p>
            <a:pPr fontAlgn="base"/>
            <a:r>
              <a:rPr lang="cs-CZ" sz="2400" dirty="0"/>
              <a:t>§ 65 (1 - 7) KMB svolává jednání a řeší jestli je asistence dál potřeba</a:t>
            </a:r>
          </a:p>
          <a:p>
            <a:pPr fontAlgn="base"/>
            <a:r>
              <a:rPr lang="cs-CZ" sz="2400" dirty="0"/>
              <a:t>§ 65 (8) Vlastník bytu POB může do 3 měsíců ukončit S bez výpovědní lhůty)</a:t>
            </a:r>
          </a:p>
          <a:p>
            <a:pPr marL="0" indent="0">
              <a:buNone/>
            </a:pPr>
            <a:br>
              <a:rPr lang="cs-CZ" sz="2400" dirty="0"/>
            </a:br>
            <a:br>
              <a:rPr lang="cs-CZ" sz="2400" dirty="0"/>
            </a:br>
            <a:endParaRPr lang="cs-CZ" sz="2400" dirty="0"/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73432FAC-E538-1142-F232-F4DFE0529713}"/>
              </a:ext>
            </a:extLst>
          </p:cNvPr>
          <p:cNvSpPr txBox="1">
            <a:spLocks/>
          </p:cNvSpPr>
          <p:nvPr/>
        </p:nvSpPr>
        <p:spPr>
          <a:xfrm>
            <a:off x="7552579" y="2775858"/>
            <a:ext cx="9672732" cy="6289766"/>
          </a:xfrm>
          <a:prstGeom prst="roundRect">
            <a:avLst>
              <a:gd name="adj" fmla="val 766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44000" rIns="180000" bIns="144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Informační povinnosti poskytovatele bytového opatření </a:t>
            </a:r>
            <a:endParaRPr lang="cs-CZ" sz="2400" dirty="0"/>
          </a:p>
          <a:p>
            <a:pPr marL="0" indent="0">
              <a:buNone/>
            </a:pPr>
            <a:r>
              <a:rPr lang="cs-CZ" dirty="0"/>
              <a:t>Poskytovatel podporovaného obecního bydlení (POB): </a:t>
            </a:r>
            <a:endParaRPr lang="cs-CZ" sz="2400" dirty="0"/>
          </a:p>
          <a:p>
            <a:pPr fontAlgn="base"/>
            <a:r>
              <a:rPr lang="cs-CZ" sz="2400" dirty="0"/>
              <a:t>v případě evidence dluhu, stížnosti  od POB  k nájemci a Asistenci (15 dnů po evidenci - § 56 </a:t>
            </a:r>
          </a:p>
          <a:p>
            <a:pPr fontAlgn="base"/>
            <a:r>
              <a:rPr lang="cs-CZ" sz="2400" dirty="0"/>
              <a:t>vyřízení stížnosti do 5 dnů po vyřízení vč. stěžovatele a vlastníka bytu - § 46 (3) </a:t>
            </a:r>
          </a:p>
          <a:p>
            <a:pPr fontAlgn="base"/>
            <a:r>
              <a:rPr lang="cs-CZ" sz="2400" dirty="0"/>
              <a:t>Ostatní poskytovatelé BO obdobně </a:t>
            </a:r>
          </a:p>
          <a:p>
            <a:pPr marL="0" indent="0">
              <a:buNone/>
            </a:pPr>
            <a:r>
              <a:rPr lang="cs-CZ" dirty="0"/>
              <a:t>Asistence: </a:t>
            </a:r>
            <a:endParaRPr lang="cs-CZ" sz="2400" dirty="0"/>
          </a:p>
          <a:p>
            <a:pPr fontAlgn="base"/>
            <a:r>
              <a:rPr lang="cs-CZ" sz="2400" dirty="0"/>
              <a:t>§ 63 (1) o ukončení poskytování asistence - 5 </a:t>
            </a:r>
            <a:r>
              <a:rPr lang="cs-CZ" sz="2400" dirty="0" err="1"/>
              <a:t>prac</a:t>
            </a:r>
            <a:r>
              <a:rPr lang="cs-CZ" sz="2400" dirty="0"/>
              <a:t>. dnů</a:t>
            </a:r>
          </a:p>
          <a:p>
            <a:pPr fontAlgn="base"/>
            <a:r>
              <a:rPr lang="cs-CZ" sz="2400" dirty="0"/>
              <a:t>§ 63 (2) o stížnosti na podporovanou osobu (do 15 dnů) koho: osobu a poskytovatele bytového opatření. O vyřízení do 5 </a:t>
            </a:r>
            <a:r>
              <a:rPr lang="cs-CZ" sz="2400" dirty="0" err="1"/>
              <a:t>prac</a:t>
            </a:r>
            <a:r>
              <a:rPr lang="cs-CZ" sz="2400" dirty="0"/>
              <a:t>. dnů také vč. stěžovatele.</a:t>
            </a:r>
          </a:p>
        </p:txBody>
      </p:sp>
    </p:spTree>
    <p:extLst>
      <p:ext uri="{BB962C8B-B14F-4D97-AF65-F5344CB8AC3E}">
        <p14:creationId xmlns:p14="http://schemas.microsoft.com/office/powerpoint/2010/main" val="3904485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B1214-0E12-F006-D99B-FFA6880B0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D54E58-3CEF-F8FE-E83D-EBFB509DC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Pojistky proti ztrátě bydlení v ZPB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F0CB46-D914-29BC-222D-244ADDFACADA}"/>
              </a:ext>
            </a:extLst>
          </p:cNvPr>
          <p:cNvSpPr txBox="1">
            <a:spLocks/>
          </p:cNvSpPr>
          <p:nvPr/>
        </p:nvSpPr>
        <p:spPr>
          <a:xfrm>
            <a:off x="1243636" y="3346701"/>
            <a:ext cx="6233857" cy="5522977"/>
          </a:xfrm>
          <a:prstGeom prst="roundRect">
            <a:avLst>
              <a:gd name="adj" fmla="val 8534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44000" rIns="180000" bIns="144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cs-CZ" b="1" dirty="0"/>
              <a:t>Společná ustanovení </a:t>
            </a:r>
            <a:br>
              <a:rPr lang="cs-CZ" b="1" dirty="0"/>
            </a:br>
            <a:r>
              <a:rPr lang="cs-CZ" b="1" dirty="0"/>
              <a:t>k poskytování PO</a:t>
            </a:r>
          </a:p>
          <a:p>
            <a:pPr>
              <a:spcAft>
                <a:spcPts val="1200"/>
              </a:spcAft>
            </a:pPr>
            <a:r>
              <a:rPr lang="cs-CZ" sz="2400" b="1" dirty="0">
                <a:solidFill>
                  <a:schemeClr val="accent2"/>
                </a:solidFill>
              </a:rPr>
              <a:t>§ 66 koordinační autorita  KMB</a:t>
            </a:r>
          </a:p>
          <a:p>
            <a:pPr>
              <a:spcAft>
                <a:spcPts val="1200"/>
              </a:spcAft>
            </a:pPr>
            <a:r>
              <a:rPr lang="cs-CZ" sz="2400" dirty="0"/>
              <a:t>§ 67 Vzájemné informování poskytovatelů 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sz="2000" dirty="0"/>
              <a:t>sdělování skutečností významných pro udržení bydlení)</a:t>
            </a:r>
          </a:p>
          <a:p>
            <a:pPr>
              <a:spcAft>
                <a:spcPts val="1200"/>
              </a:spcAft>
            </a:pPr>
            <a:r>
              <a:rPr lang="cs-CZ" sz="2400" dirty="0"/>
              <a:t>§ 70 Jednání při hrozbě ztráty bydlení 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sz="2000" dirty="0"/>
              <a:t>svolává poskytovatel (jakýkoliv příslušný</a:t>
            </a:r>
            <a:r>
              <a:rPr lang="cs-CZ" dirty="0"/>
              <a:t>)</a:t>
            </a:r>
          </a:p>
          <a:p>
            <a:pPr marL="0" indent="0">
              <a:spcAft>
                <a:spcPts val="1200"/>
              </a:spcAft>
              <a:buNone/>
            </a:pPr>
            <a:br>
              <a:rPr lang="cs-CZ" sz="2400" dirty="0"/>
            </a:br>
            <a:endParaRPr lang="cs-CZ" sz="2400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DA0056DD-1BFD-30E4-B323-ADF2D650E2C2}"/>
              </a:ext>
            </a:extLst>
          </p:cNvPr>
          <p:cNvSpPr txBox="1">
            <a:spLocks/>
          </p:cNvSpPr>
          <p:nvPr/>
        </p:nvSpPr>
        <p:spPr>
          <a:xfrm>
            <a:off x="7733525" y="3346704"/>
            <a:ext cx="9310839" cy="5522976"/>
          </a:xfrm>
          <a:prstGeom prst="roundRect">
            <a:avLst>
              <a:gd name="adj" fmla="val 766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44000" rIns="180000" bIns="144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cs-CZ" b="1" dirty="0"/>
              <a:t>Ověření finanční dostupnosti bydlení</a:t>
            </a:r>
          </a:p>
          <a:p>
            <a:pPr fontAlgn="base"/>
            <a:r>
              <a:rPr lang="cs-CZ" sz="2400" dirty="0"/>
              <a:t>§ 9  nejvyšší přípustné nájemné</a:t>
            </a:r>
          </a:p>
          <a:p>
            <a:pPr fontAlgn="base"/>
            <a:r>
              <a:rPr lang="cs-CZ" sz="2400" dirty="0"/>
              <a:t>§ 18  ÚP ČR (Závazné stanovisko)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návazné na definice Vyhovujícího bydlení § 2 </a:t>
            </a:r>
          </a:p>
          <a:p>
            <a:pPr lvl="1" fontAlgn="base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sz="2000" dirty="0"/>
              <a:t> 	reziduální příjem = min. 1x ŽM</a:t>
            </a:r>
          </a:p>
          <a:p>
            <a:pPr fontAlgn="base"/>
            <a:r>
              <a:rPr lang="cs-CZ" sz="2400" dirty="0"/>
              <a:t>§ 85 Kraj (Rozhodnutí o přiznání příspěvku) 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vydá, pokud splňuje náležitosti, mimo jiné v odst. 1 c) rozdíl mezi příjmy a výdaji za bydlení = minimálně 1xŽM</a:t>
            </a:r>
          </a:p>
          <a:p>
            <a:pPr lvl="2" fontAlgn="base">
              <a:buFont typeface="Courier New" panose="02070309020205020404" pitchFamily="49" charset="0"/>
              <a:buChar char="o"/>
            </a:pPr>
            <a:r>
              <a:rPr lang="cs-CZ" sz="1600" dirty="0"/>
              <a:t>laborování s úsporami</a:t>
            </a:r>
          </a:p>
        </p:txBody>
      </p:sp>
    </p:spTree>
    <p:extLst>
      <p:ext uri="{BB962C8B-B14F-4D97-AF65-F5344CB8AC3E}">
        <p14:creationId xmlns:p14="http://schemas.microsoft.com/office/powerpoint/2010/main" val="538721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98A35-C55C-B3C6-B2CB-1E93E51AA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CB5507-7A5B-5482-F98D-D6B1A43E3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2499" y="1659385"/>
            <a:ext cx="13043002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Pojistky proti ztrátě bydlení v ZPB</a:t>
            </a:r>
            <a:br>
              <a:rPr lang="cs-CZ" dirty="0"/>
            </a:br>
            <a:r>
              <a:rPr lang="cs-CZ" dirty="0"/>
              <a:t>Úhrada z příspěvku na poskytování bytové opatření (BO)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FBA3C895-63F9-B43E-C406-910F54ECF597}"/>
              </a:ext>
            </a:extLst>
          </p:cNvPr>
          <p:cNvSpPr txBox="1">
            <a:spLocks/>
          </p:cNvSpPr>
          <p:nvPr/>
        </p:nvSpPr>
        <p:spPr>
          <a:xfrm>
            <a:off x="1581752" y="3202953"/>
            <a:ext cx="15124497" cy="5588121"/>
          </a:xfrm>
          <a:prstGeom prst="roundRect">
            <a:avLst>
              <a:gd name="adj" fmla="val 11682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Účelové určení příspěvku na POB § 75 (4)</a:t>
            </a:r>
          </a:p>
          <a:p>
            <a:pPr marL="0" indent="0">
              <a:buNone/>
            </a:pPr>
            <a:r>
              <a:rPr lang="cs-CZ" dirty="0"/>
              <a:t>„Kompenzace“, u ostatních bytových PO obdobně „Garance“</a:t>
            </a:r>
          </a:p>
          <a:p>
            <a:r>
              <a:rPr lang="cs-CZ" sz="2400" dirty="0"/>
              <a:t>náhrady škody způsobené neplněním povinností nájemce.​</a:t>
            </a:r>
          </a:p>
          <a:p>
            <a:r>
              <a:rPr lang="cs-CZ" sz="2400" dirty="0"/>
              <a:t>výdaje související s plněním povinností dle zákona, vymáháním nájemného a náhrad škod, zjišťováním výše škod, komunikací s nájemcem a účastí na jednáních.​</a:t>
            </a:r>
          </a:p>
          <a:p>
            <a:r>
              <a:rPr lang="cs-CZ" sz="2400" dirty="0"/>
              <a:t>další výdaje související s byty ve vlastnictví poskytovatele.​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U Bydlení s ručením, pokud je poskytovatelem obec, je rozmezí</a:t>
            </a:r>
            <a:r>
              <a:rPr lang="cs-CZ" sz="2400" dirty="0">
                <a:solidFill>
                  <a:srgbClr val="C00000"/>
                </a:solidFill>
              </a:rPr>
              <a:t> pro výši plnění min 2 nájmy a max. 4 nájmy </a:t>
            </a:r>
            <a:r>
              <a:rPr lang="cs-CZ" sz="2400" dirty="0"/>
              <a:t>(možné u POB analogicky).</a:t>
            </a:r>
          </a:p>
        </p:txBody>
      </p:sp>
    </p:spTree>
    <p:extLst>
      <p:ext uri="{BB962C8B-B14F-4D97-AF65-F5344CB8AC3E}">
        <p14:creationId xmlns:p14="http://schemas.microsoft.com/office/powerpoint/2010/main" val="1375010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AA0A3BB-EB10-E8B2-00C9-63504234F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D9F390-6586-2A56-89A9-79EA635C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Pojistky proti ztrátě bydlení </a:t>
            </a:r>
            <a:br>
              <a:rPr lang="cs-CZ" dirty="0"/>
            </a:br>
            <a:r>
              <a:rPr lang="cs-CZ" dirty="0"/>
              <a:t>– Spolupráce a koordinace aktérů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690CC2-E75A-DE06-F964-778073E2800C}"/>
              </a:ext>
            </a:extLst>
          </p:cNvPr>
          <p:cNvSpPr txBox="1">
            <a:spLocks/>
          </p:cNvSpPr>
          <p:nvPr/>
        </p:nvSpPr>
        <p:spPr>
          <a:xfrm>
            <a:off x="1243636" y="2951745"/>
            <a:ext cx="7643690" cy="5917934"/>
          </a:xfrm>
          <a:prstGeom prst="roundRect">
            <a:avLst>
              <a:gd name="adj" fmla="val 8534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44000" rIns="180000" bIns="144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Spolupráce POB  - Asistence</a:t>
            </a:r>
          </a:p>
          <a:p>
            <a:pPr fontAlgn="base"/>
            <a:r>
              <a:rPr lang="cs-CZ" sz="2400" dirty="0"/>
              <a:t>navázání spolupráce před poskytnutím konkrétního bytu</a:t>
            </a:r>
          </a:p>
          <a:p>
            <a:pPr fontAlgn="base"/>
            <a:r>
              <a:rPr lang="cs-CZ" sz="2400" dirty="0"/>
              <a:t>reflexe zabydlení - stav sousedství a domácnosti po třech měsících od nastěhování</a:t>
            </a:r>
          </a:p>
          <a:p>
            <a:pPr fontAlgn="base"/>
            <a:r>
              <a:rPr lang="cs-CZ" sz="2400" dirty="0"/>
              <a:t>pravidelná reflexe situace domácnosti a sousedství (periodicita podle podpory, však minimálně jednou ročně)</a:t>
            </a:r>
          </a:p>
          <a:p>
            <a:pPr fontAlgn="base"/>
            <a:r>
              <a:rPr lang="cs-CZ" sz="2400" dirty="0">
                <a:solidFill>
                  <a:srgbClr val="C0504D"/>
                </a:solidFill>
              </a:rPr>
              <a:t>koordinace postupů v případě </a:t>
            </a:r>
            <a:r>
              <a:rPr lang="cs-CZ" sz="2400" b="1" dirty="0">
                <a:solidFill>
                  <a:srgbClr val="C0504D"/>
                </a:solidFill>
              </a:rPr>
              <a:t>vzniku dluhů </a:t>
            </a:r>
            <a:r>
              <a:rPr lang="cs-CZ" sz="2400" dirty="0">
                <a:solidFill>
                  <a:srgbClr val="C0504D"/>
                </a:solidFill>
              </a:rPr>
              <a:t>na nájemném a službách</a:t>
            </a:r>
          </a:p>
          <a:p>
            <a:pPr fontAlgn="base"/>
            <a:r>
              <a:rPr lang="cs-CZ" sz="2400" dirty="0">
                <a:solidFill>
                  <a:srgbClr val="C0504D"/>
                </a:solidFill>
              </a:rPr>
              <a:t>koordinace řešení jakýchkoliv dalších </a:t>
            </a:r>
            <a:r>
              <a:rPr lang="cs-CZ" sz="2400" b="1" dirty="0">
                <a:solidFill>
                  <a:srgbClr val="C0504D"/>
                </a:solidFill>
              </a:rPr>
              <a:t>porušování nájemní smlouvy </a:t>
            </a:r>
            <a:r>
              <a:rPr lang="cs-CZ" sz="2400" dirty="0">
                <a:solidFill>
                  <a:srgbClr val="C0504D"/>
                </a:solidFill>
              </a:rPr>
              <a:t>ze strany nájemníků podporovaného obecního bydlení  </a:t>
            </a:r>
          </a:p>
          <a:p>
            <a:pPr marL="0" indent="0">
              <a:buNone/>
            </a:pPr>
            <a:br>
              <a:rPr lang="cs-CZ" sz="2400" dirty="0"/>
            </a:br>
            <a:endParaRPr lang="cs-CZ" sz="2400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83CFCFF2-9DDA-C8C7-B042-B8FD09729725}"/>
              </a:ext>
            </a:extLst>
          </p:cNvPr>
          <p:cNvSpPr txBox="1">
            <a:spLocks/>
          </p:cNvSpPr>
          <p:nvPr/>
        </p:nvSpPr>
        <p:spPr>
          <a:xfrm>
            <a:off x="9400674" y="2951747"/>
            <a:ext cx="7643690" cy="5917933"/>
          </a:xfrm>
          <a:prstGeom prst="roundRect">
            <a:avLst>
              <a:gd name="adj" fmla="val 766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44000" rIns="180000" bIns="144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Komunikace POB s KMB</a:t>
            </a:r>
          </a:p>
          <a:p>
            <a:pPr fontAlgn="base"/>
            <a:r>
              <a:rPr lang="cs-CZ" sz="2400" dirty="0"/>
              <a:t>alokace bytů pro obecní podporované bydlení</a:t>
            </a:r>
          </a:p>
          <a:p>
            <a:pPr fontAlgn="base"/>
            <a:r>
              <a:rPr lang="cs-CZ" sz="2400" dirty="0"/>
              <a:t>zápis bytů do evidence</a:t>
            </a:r>
          </a:p>
          <a:p>
            <a:pPr fontAlgn="base"/>
            <a:r>
              <a:rPr lang="cs-CZ" sz="2400" dirty="0"/>
              <a:t>technické náležitosti bytu a jejich řešení</a:t>
            </a:r>
          </a:p>
          <a:p>
            <a:pPr fontAlgn="base"/>
            <a:r>
              <a:rPr lang="cs-CZ" sz="2400" dirty="0"/>
              <a:t>předvýběr domácností pro konkrétní byty alokované pro podporované obecní bydlení</a:t>
            </a:r>
          </a:p>
          <a:p>
            <a:pPr fontAlgn="base"/>
            <a:r>
              <a:rPr lang="cs-CZ" sz="2400" b="1" dirty="0">
                <a:solidFill>
                  <a:srgbClr val="C0504D"/>
                </a:solidFill>
              </a:rPr>
              <a:t>řešení konkrétních problémů </a:t>
            </a:r>
            <a:r>
              <a:rPr lang="cs-CZ" sz="2400" dirty="0">
                <a:solidFill>
                  <a:srgbClr val="C0504D"/>
                </a:solidFill>
              </a:rPr>
              <a:t>při poskytování podporovaného bydlení</a:t>
            </a:r>
          </a:p>
          <a:p>
            <a:pPr fontAlgn="base"/>
            <a:r>
              <a:rPr lang="cs-CZ" sz="2400" b="1" dirty="0">
                <a:solidFill>
                  <a:srgbClr val="C0504D"/>
                </a:solidFill>
              </a:rPr>
              <a:t>koordinace podpory pro ohrožené nájemníky</a:t>
            </a:r>
          </a:p>
          <a:p>
            <a:pPr fontAlgn="base"/>
            <a:r>
              <a:rPr lang="cs-CZ" sz="2400" dirty="0"/>
              <a:t>ukončení poskytování podporovaného obecního bydlení </a:t>
            </a:r>
          </a:p>
        </p:txBody>
      </p:sp>
    </p:spTree>
    <p:extLst>
      <p:ext uri="{BB962C8B-B14F-4D97-AF65-F5344CB8AC3E}">
        <p14:creationId xmlns:p14="http://schemas.microsoft.com/office/powerpoint/2010/main" val="388172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28076-74F2-9AA9-F6C5-B847A0B46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EBF380-F3A0-B105-A764-2BE12DF1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Pojistky proti ztrátě bydlení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DDC393C1-B43E-B597-E189-E8F5ECB38B92}"/>
              </a:ext>
            </a:extLst>
          </p:cNvPr>
          <p:cNvSpPr txBox="1">
            <a:spLocks/>
          </p:cNvSpPr>
          <p:nvPr/>
        </p:nvSpPr>
        <p:spPr>
          <a:xfrm>
            <a:off x="1628274" y="2601216"/>
            <a:ext cx="15031452" cy="6268463"/>
          </a:xfrm>
          <a:prstGeom prst="roundRect">
            <a:avLst>
              <a:gd name="adj" fmla="val 8734"/>
            </a:avLst>
          </a:prstGeom>
          <a:solidFill>
            <a:schemeClr val="bg2"/>
          </a:solidFill>
          <a:ln>
            <a:noFill/>
          </a:ln>
        </p:spPr>
        <p:txBody>
          <a:bodyPr vert="horz" lIns="91440" tIns="45720" rIns="91440" bIns="45720" rtlCol="0" anchor="ctr" anchorCtr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cs-CZ" b="1" dirty="0"/>
              <a:t>Složení týmu POB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dirty="0"/>
              <a:t>Pracovník koordinace a spolupráce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dirty="0"/>
              <a:t>Pracovník správy plateb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dirty="0"/>
              <a:t>Pracovník podpory sousedství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dirty="0"/>
              <a:t>Technický pracovník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dirty="0"/>
              <a:t>Pracovník administrativní podpory</a:t>
            </a:r>
          </a:p>
          <a:p>
            <a:pPr marL="0" indent="0" algn="ctr">
              <a:buNone/>
            </a:pPr>
            <a:r>
              <a:rPr lang="cs-CZ" sz="2400" dirty="0"/>
              <a:t>Pozn.: ZPB neupravuje, nebude upraveno vyhláškou, bude pouze upraveno Metodikou POB, která má doporučující charakter </a:t>
            </a:r>
          </a:p>
        </p:txBody>
      </p:sp>
    </p:spTree>
    <p:extLst>
      <p:ext uri="{BB962C8B-B14F-4D97-AF65-F5344CB8AC3E}">
        <p14:creationId xmlns:p14="http://schemas.microsoft.com/office/powerpoint/2010/main" val="1421569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47497-EB58-9416-C488-CEBB6649D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A77F4C8E-7365-3974-BC87-38AD596903F1}"/>
              </a:ext>
            </a:extLst>
          </p:cNvPr>
          <p:cNvSpPr txBox="1">
            <a:spLocks/>
          </p:cNvSpPr>
          <p:nvPr/>
        </p:nvSpPr>
        <p:spPr>
          <a:xfrm>
            <a:off x="1666240" y="2802385"/>
            <a:ext cx="14955520" cy="5650239"/>
          </a:xfrm>
          <a:prstGeom prst="roundRect">
            <a:avLst>
              <a:gd name="adj" fmla="val 9088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cs-CZ" sz="2800" dirty="0"/>
              <a:t>ukotvit pravidla, postupy, a tím zvýšit transparentnost a zastupitelnost  (Metodika prevence ztráty bydlení)</a:t>
            </a:r>
          </a:p>
          <a:p>
            <a:pPr fontAlgn="base"/>
            <a:r>
              <a:rPr lang="cs-CZ" sz="2800" dirty="0"/>
              <a:t>zajistit základní (příp. úžeji zacílenou) informovanost nájemnictva (práva/povinnosti; kontakty pro řešení situací) </a:t>
            </a:r>
          </a:p>
          <a:p>
            <a:pPr fontAlgn="base"/>
            <a:r>
              <a:rPr lang="cs-CZ" sz="2800" dirty="0"/>
              <a:t>zavést komplementární pozice u bytových fondů vyššího rozsahu a tam kde je to vhodné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dirty="0"/>
              <a:t>poradce pro nájemníky/referenta nájemních vztahů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dirty="0"/>
              <a:t>bytový ombudsman/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dirty="0"/>
              <a:t>domovník/domovník-preventista  </a:t>
            </a:r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0C79275A-5672-627B-8808-C22476CB2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Nastavení prostředí v praxi obce</a:t>
            </a:r>
          </a:p>
        </p:txBody>
      </p:sp>
    </p:spTree>
    <p:extLst>
      <p:ext uri="{BB962C8B-B14F-4D97-AF65-F5344CB8AC3E}">
        <p14:creationId xmlns:p14="http://schemas.microsoft.com/office/powerpoint/2010/main" val="2741548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F389D-D4F8-9624-1217-7F8F5A490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3CE5D3-EF2F-9F16-C474-A671BE15F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0906" y="1659385"/>
            <a:ext cx="12406188" cy="1143000"/>
          </a:xfrm>
        </p:spPr>
        <p:txBody>
          <a:bodyPr>
            <a:normAutofit fontScale="90000"/>
          </a:bodyPr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A45E4E0E-2E57-3CCD-8928-34FCC4639F65}"/>
              </a:ext>
            </a:extLst>
          </p:cNvPr>
          <p:cNvSpPr txBox="1">
            <a:spLocks/>
          </p:cNvSpPr>
          <p:nvPr/>
        </p:nvSpPr>
        <p:spPr>
          <a:xfrm>
            <a:off x="2195830" y="2580640"/>
            <a:ext cx="13896340" cy="6289039"/>
          </a:xfrm>
          <a:prstGeom prst="roundRect">
            <a:avLst>
              <a:gd name="adj" fmla="val 5762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cs-CZ" b="1" dirty="0"/>
              <a:t>Informovanost o právech a povinnostech nájemce: </a:t>
            </a:r>
          </a:p>
          <a:p>
            <a:pPr fontAlgn="base"/>
            <a:r>
              <a:rPr lang="cs-CZ" dirty="0"/>
              <a:t>ošetřit vstup nájemce z bytové nouze do bydlení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dirty="0"/>
              <a:t>nejindividuálnější přístup asistence, </a:t>
            </a:r>
          </a:p>
          <a:p>
            <a:pPr lvl="1" fontAlgn="base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dirty="0"/>
              <a:t>zapojení v týmu POB - technický pracovník, pracovník podpory sousedství</a:t>
            </a:r>
          </a:p>
          <a:p>
            <a:r>
              <a:rPr lang="cs-CZ" dirty="0"/>
              <a:t>z úrovně obce (poskytovatele POB)</a:t>
            </a:r>
            <a:r>
              <a:rPr lang="cs-CZ" b="1" dirty="0"/>
              <a:t> </a:t>
            </a:r>
            <a:r>
              <a:rPr lang="cs-CZ" dirty="0" err="1"/>
              <a:t>info</a:t>
            </a:r>
            <a:r>
              <a:rPr lang="cs-CZ" dirty="0"/>
              <a:t>-materiály (plošné, dostupné na webu obce a </a:t>
            </a:r>
            <a:r>
              <a:rPr lang="cs-CZ" dirty="0" err="1"/>
              <a:t>easy-read</a:t>
            </a:r>
            <a:r>
              <a:rPr lang="cs-CZ" dirty="0"/>
              <a:t> do ruky):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dirty="0"/>
              <a:t>Domovní řád, Práva a povinnosti nájemce, Drobné opravy v bytě, Dobré sousedství; Dluhy </a:t>
            </a:r>
            <a:r>
              <a:rPr lang="cs-CZ" dirty="0" err="1"/>
              <a:t>nča</a:t>
            </a:r>
            <a:r>
              <a:rPr lang="cs-CZ" dirty="0"/>
              <a:t> nájmu, apod.; </a:t>
            </a:r>
          </a:p>
          <a:p>
            <a:pPr lvl="1" fontAlgn="base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dirty="0"/>
              <a:t>Průvodce bydlením v městských bytech v Plzni (příklad kompletní informace)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30171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149DB-58D0-A537-F2EF-788A47AD8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480F190A-7FA6-F894-01F5-9414366C8301}"/>
              </a:ext>
            </a:extLst>
          </p:cNvPr>
          <p:cNvSpPr/>
          <p:nvPr/>
        </p:nvSpPr>
        <p:spPr>
          <a:xfrm>
            <a:off x="3726996" y="4686300"/>
            <a:ext cx="1083400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3800" dirty="0">
                <a:solidFill>
                  <a:schemeClr val="accent5"/>
                </a:solidFill>
              </a:rPr>
              <a:t>Práce s dluhy</a:t>
            </a:r>
          </a:p>
        </p:txBody>
      </p:sp>
    </p:spTree>
    <p:extLst>
      <p:ext uri="{BB962C8B-B14F-4D97-AF65-F5344CB8AC3E}">
        <p14:creationId xmlns:p14="http://schemas.microsoft.com/office/powerpoint/2010/main" val="4244883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>
            <a:extLst>
              <a:ext uri="{FF2B5EF4-FFF2-40B4-BE49-F238E27FC236}">
                <a16:creationId xmlns:a16="http://schemas.microsoft.com/office/drawing/2014/main" id="{71A47FD3-0707-7619-F98F-014FA880FAD5}"/>
              </a:ext>
            </a:extLst>
          </p:cNvPr>
          <p:cNvGrpSpPr/>
          <p:nvPr/>
        </p:nvGrpSpPr>
        <p:grpSpPr>
          <a:xfrm>
            <a:off x="1730318" y="1750980"/>
            <a:ext cx="14827365" cy="3715268"/>
            <a:chOff x="835655" y="1750980"/>
            <a:chExt cx="14827365" cy="3715268"/>
          </a:xfrm>
        </p:grpSpPr>
        <p:pic>
          <p:nvPicPr>
            <p:cNvPr id="3" name="Obrázek 2">
              <a:extLst>
                <a:ext uri="{FF2B5EF4-FFF2-40B4-BE49-F238E27FC236}">
                  <a16:creationId xmlns:a16="http://schemas.microsoft.com/office/drawing/2014/main" id="{B1A0F3C1-421E-2A56-D901-8BCE86C1B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5655" y="1750980"/>
              <a:ext cx="7211431" cy="3715268"/>
            </a:xfrm>
            <a:prstGeom prst="rect">
              <a:avLst/>
            </a:prstGeom>
          </p:spPr>
        </p:pic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122562EF-6175-9EA2-9C64-F08EA8F1D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42009" y="1750980"/>
              <a:ext cx="7421011" cy="3029373"/>
            </a:xfrm>
            <a:prstGeom prst="rect">
              <a:avLst/>
            </a:prstGeom>
          </p:spPr>
        </p:pic>
      </p:grpSp>
      <p:pic>
        <p:nvPicPr>
          <p:cNvPr id="7" name="Obrázek 6">
            <a:extLst>
              <a:ext uri="{FF2B5EF4-FFF2-40B4-BE49-F238E27FC236}">
                <a16:creationId xmlns:a16="http://schemas.microsoft.com/office/drawing/2014/main" id="{1153BB0E-BB53-A748-DE7E-2818D0FB1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100" y="5506648"/>
            <a:ext cx="7525800" cy="348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22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D0673-62E9-37CF-58AC-04D2554BE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9A0BC5-6951-85B3-93AA-C91E1E121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Dluhy v bytech POB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6483F596-C2EB-F9A4-1B47-490072599C15}"/>
              </a:ext>
            </a:extLst>
          </p:cNvPr>
          <p:cNvSpPr txBox="1">
            <a:spLocks/>
          </p:cNvSpPr>
          <p:nvPr/>
        </p:nvSpPr>
        <p:spPr>
          <a:xfrm>
            <a:off x="1727200" y="2418845"/>
            <a:ext cx="10143672" cy="2808000"/>
          </a:xfrm>
          <a:prstGeom prst="roundRect">
            <a:avLst>
              <a:gd name="adj" fmla="val 7806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Role poskytovatele POB dle ZPB:</a:t>
            </a:r>
            <a:endParaRPr lang="cs-CZ" dirty="0"/>
          </a:p>
          <a:p>
            <a:r>
              <a:rPr lang="cs-CZ" sz="2400" dirty="0"/>
              <a:t>monitoring plateb a součinnost při jejich obnovení (vydávání potvrzení a informační podpora dle nastaveného plánu řešení dluhu). </a:t>
            </a:r>
          </a:p>
          <a:p>
            <a:r>
              <a:rPr lang="cs-CZ" sz="2400" dirty="0"/>
              <a:t>Informační povinnost: </a:t>
            </a:r>
            <a:r>
              <a:rPr lang="cs-CZ" sz="2400" dirty="0" err="1"/>
              <a:t>info</a:t>
            </a:r>
            <a:r>
              <a:rPr lang="cs-CZ" sz="2400" dirty="0"/>
              <a:t> o vzniku dluhů (ohrožujících udržení bydlení) předat KMB a poskytovateli asistence bezprostředně s návazností kroků k řešení </a:t>
            </a:r>
          </a:p>
          <a:p>
            <a:pPr marL="0" indent="0">
              <a:buNone/>
            </a:pPr>
            <a:br>
              <a:rPr lang="cs-CZ" sz="2400" dirty="0"/>
            </a:br>
            <a:endParaRPr lang="cs-CZ" sz="2400" dirty="0"/>
          </a:p>
          <a:p>
            <a:pPr marL="0" indent="0">
              <a:buNone/>
            </a:pPr>
            <a:br>
              <a:rPr lang="cs-CZ" dirty="0"/>
            </a:br>
            <a:endParaRPr lang="cs-CZ" sz="2400" dirty="0"/>
          </a:p>
          <a:p>
            <a:pPr marL="457200" lvl="1" indent="0" fontAlgn="base">
              <a:buNone/>
            </a:pPr>
            <a:endParaRPr lang="cs-CZ" sz="2400" dirty="0"/>
          </a:p>
          <a:p>
            <a:pPr marL="0" indent="0">
              <a:buNone/>
            </a:pPr>
            <a:br>
              <a:rPr lang="cs-CZ" dirty="0"/>
            </a:br>
            <a:br>
              <a:rPr lang="cs-CZ" sz="2400" dirty="0"/>
            </a:b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665D13-2993-7B5A-424B-47425C84B2CD}"/>
              </a:ext>
            </a:extLst>
          </p:cNvPr>
          <p:cNvSpPr txBox="1">
            <a:spLocks/>
          </p:cNvSpPr>
          <p:nvPr/>
        </p:nvSpPr>
        <p:spPr>
          <a:xfrm>
            <a:off x="12181114" y="2432623"/>
            <a:ext cx="3851366" cy="2808000"/>
          </a:xfrm>
          <a:prstGeom prst="roundRect">
            <a:avLst>
              <a:gd name="adj" fmla="val 771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800" b="1" dirty="0"/>
              <a:t>Pozice v týmu POB: Pracovník správy plateb</a:t>
            </a:r>
          </a:p>
          <a:p>
            <a:pPr marL="0" indent="0">
              <a:buNone/>
            </a:pPr>
            <a:r>
              <a:rPr lang="cs-CZ" sz="2400" dirty="0"/>
              <a:t>Doporučený rozsah činnosti dle metodiky POB</a:t>
            </a:r>
          </a:p>
          <a:p>
            <a:pPr marL="0" indent="0">
              <a:buNone/>
            </a:pPr>
            <a:br>
              <a:rPr lang="cs-CZ" dirty="0"/>
            </a:br>
            <a:br>
              <a:rPr lang="cs-CZ" sz="2400" dirty="0"/>
            </a:br>
            <a:endParaRPr lang="cs-CZ" sz="2400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98C5693A-7767-8D6B-6849-909D12DC9216}"/>
              </a:ext>
            </a:extLst>
          </p:cNvPr>
          <p:cNvSpPr txBox="1">
            <a:spLocks/>
          </p:cNvSpPr>
          <p:nvPr/>
        </p:nvSpPr>
        <p:spPr>
          <a:xfrm>
            <a:off x="1727200" y="5549539"/>
            <a:ext cx="14305280" cy="3591560"/>
          </a:xfrm>
          <a:prstGeom prst="roundRect">
            <a:avLst>
              <a:gd name="adj" fmla="val 80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b="1" dirty="0">
                <a:solidFill>
                  <a:srgbClr val="0070C0"/>
                </a:solidFill>
              </a:rPr>
              <a:t>Aby to fungovalo </a:t>
            </a:r>
            <a:r>
              <a:rPr lang="cs-CZ" sz="2400" dirty="0"/>
              <a:t>Metodika POB doporučuje:</a:t>
            </a:r>
          </a:p>
          <a:p>
            <a:r>
              <a:rPr lang="cs-CZ" sz="2400" dirty="0"/>
              <a:t> </a:t>
            </a:r>
            <a:r>
              <a:rPr lang="cs-CZ" sz="2400" b="1" dirty="0"/>
              <a:t>zajistit dostupnost aktuálních informací o úhradách za bydlen</a:t>
            </a:r>
            <a:r>
              <a:rPr lang="cs-CZ" sz="2400" dirty="0"/>
              <a:t>: zakotvit do smluv o správě BF, kapacity na evidenci, monitoring, využití kódů pro domácnosti  ke sdílení údajů </a:t>
            </a:r>
          </a:p>
          <a:p>
            <a:r>
              <a:rPr lang="cs-CZ" sz="2400" dirty="0"/>
              <a:t> </a:t>
            </a:r>
            <a:r>
              <a:rPr lang="cs-CZ" sz="2400" b="1" dirty="0"/>
              <a:t>koordinovat podporu z úrovně samosprávy: </a:t>
            </a:r>
            <a:r>
              <a:rPr lang="cs-CZ" sz="2400" dirty="0"/>
              <a:t> provozní dokument s určením zástupců odborů </a:t>
            </a:r>
            <a:r>
              <a:rPr lang="cs-CZ" sz="2400" dirty="0" err="1"/>
              <a:t>MěÚ</a:t>
            </a:r>
            <a:r>
              <a:rPr lang="cs-CZ" sz="2400" dirty="0"/>
              <a:t> pro účely POB, způsob oslovování a hierarchie rozhodovacích procesů a zodpovědnosti </a:t>
            </a:r>
          </a:p>
          <a:p>
            <a:pPr fontAlgn="base"/>
            <a:r>
              <a:rPr lang="cs-CZ" sz="2400" dirty="0"/>
              <a:t>nastavit spolupráci s</a:t>
            </a:r>
            <a:r>
              <a:rPr lang="cs-CZ" sz="2400" b="1" dirty="0"/>
              <a:t> ÚP ČR</a:t>
            </a:r>
            <a:r>
              <a:rPr lang="cs-CZ" sz="2400" dirty="0"/>
              <a:t>: </a:t>
            </a:r>
            <a:r>
              <a:rPr lang="cs-CZ" sz="2400" dirty="0" err="1"/>
              <a:t>KoP</a:t>
            </a:r>
            <a:r>
              <a:rPr lang="cs-CZ" sz="2400" dirty="0"/>
              <a:t> ÚP ČR, role ÚP ČR v </a:t>
            </a:r>
            <a:r>
              <a:rPr lang="cs-CZ" sz="2400" dirty="0" err="1"/>
              <a:t>ZoPB</a:t>
            </a:r>
            <a:r>
              <a:rPr lang="cs-CZ" sz="2400" dirty="0"/>
              <a:t> není blíže určena, kromě posuzování potřebnosti (§ 18 Závazné stanovisko)</a:t>
            </a:r>
          </a:p>
        </p:txBody>
      </p:sp>
    </p:spTree>
    <p:extLst>
      <p:ext uri="{BB962C8B-B14F-4D97-AF65-F5344CB8AC3E}">
        <p14:creationId xmlns:p14="http://schemas.microsoft.com/office/powerpoint/2010/main" val="3878222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650CEB-307A-89B0-8DCC-638CD8C6C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Udržení si bydlení v projektech </a:t>
            </a:r>
            <a:br>
              <a:rPr lang="cs-CZ" dirty="0"/>
            </a:br>
            <a:r>
              <a:rPr lang="cs-CZ" dirty="0" err="1"/>
              <a:t>Housing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 a </a:t>
            </a:r>
            <a:r>
              <a:rPr lang="cs-CZ" dirty="0" err="1"/>
              <a:t>Housing</a:t>
            </a:r>
            <a:r>
              <a:rPr lang="cs-CZ" dirty="0"/>
              <a:t> Led</a:t>
            </a:r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D8D16E75-C695-8A3C-8199-7B798FB721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0315552"/>
              </p:ext>
            </p:extLst>
          </p:nvPr>
        </p:nvGraphicFramePr>
        <p:xfrm>
          <a:off x="1709738" y="3976916"/>
          <a:ext cx="14868525" cy="5199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7" name="Skupina 16">
            <a:extLst>
              <a:ext uri="{FF2B5EF4-FFF2-40B4-BE49-F238E27FC236}">
                <a16:creationId xmlns:a16="http://schemas.microsoft.com/office/drawing/2014/main" id="{5ED68DC8-AF7B-BA01-7048-481F687EC2E2}"/>
              </a:ext>
            </a:extLst>
          </p:cNvPr>
          <p:cNvGrpSpPr/>
          <p:nvPr/>
        </p:nvGrpSpPr>
        <p:grpSpPr>
          <a:xfrm>
            <a:off x="7881257" y="4122059"/>
            <a:ext cx="5709331" cy="4310970"/>
            <a:chOff x="7881257" y="3571875"/>
            <a:chExt cx="5709331" cy="4643438"/>
          </a:xfrm>
        </p:grpSpPr>
        <p:cxnSp>
          <p:nvCxnSpPr>
            <p:cNvPr id="12" name="Přímá spojnice 11">
              <a:extLst>
                <a:ext uri="{FF2B5EF4-FFF2-40B4-BE49-F238E27FC236}">
                  <a16:creationId xmlns:a16="http://schemas.microsoft.com/office/drawing/2014/main" id="{258E1AAD-519E-0B47-1ACC-B19F7E155B1F}"/>
                </a:ext>
              </a:extLst>
            </p:cNvPr>
            <p:cNvCxnSpPr>
              <a:cxnSpLocks/>
            </p:cNvCxnSpPr>
            <p:nvPr/>
          </p:nvCxnSpPr>
          <p:spPr>
            <a:xfrm>
              <a:off x="7881257" y="3571875"/>
              <a:ext cx="0" cy="46434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>
              <a:extLst>
                <a:ext uri="{FF2B5EF4-FFF2-40B4-BE49-F238E27FC236}">
                  <a16:creationId xmlns:a16="http://schemas.microsoft.com/office/drawing/2014/main" id="{162E9485-42E7-1CF4-2E20-28ADF570B492}"/>
                </a:ext>
              </a:extLst>
            </p:cNvPr>
            <p:cNvCxnSpPr>
              <a:cxnSpLocks/>
            </p:cNvCxnSpPr>
            <p:nvPr/>
          </p:nvCxnSpPr>
          <p:spPr>
            <a:xfrm>
              <a:off x="13590588" y="3571875"/>
              <a:ext cx="0" cy="46434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bdélník 17">
            <a:extLst>
              <a:ext uri="{FF2B5EF4-FFF2-40B4-BE49-F238E27FC236}">
                <a16:creationId xmlns:a16="http://schemas.microsoft.com/office/drawing/2014/main" id="{468294D4-6568-EEA0-22E6-43C5C9FAC6B4}"/>
              </a:ext>
            </a:extLst>
          </p:cNvPr>
          <p:cNvSpPr/>
          <p:nvPr/>
        </p:nvSpPr>
        <p:spPr>
          <a:xfrm>
            <a:off x="2177143" y="3161394"/>
            <a:ext cx="5704114" cy="555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Rapid Re-</a:t>
            </a:r>
            <a:r>
              <a:rPr lang="cs-CZ" b="1" dirty="0" err="1">
                <a:solidFill>
                  <a:schemeClr val="tx1"/>
                </a:solidFill>
              </a:rPr>
              <a:t>Housing</a:t>
            </a:r>
            <a:r>
              <a:rPr lang="cs-CZ" b="1" dirty="0">
                <a:solidFill>
                  <a:schemeClr val="tx1"/>
                </a:solidFill>
              </a:rPr>
              <a:t> (2016-2018)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Rodiny s dětmi / 50 domácností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C1854A32-FB2A-BC74-6939-3B7B817ADA7B}"/>
              </a:ext>
            </a:extLst>
          </p:cNvPr>
          <p:cNvSpPr/>
          <p:nvPr/>
        </p:nvSpPr>
        <p:spPr>
          <a:xfrm>
            <a:off x="7886474" y="3161394"/>
            <a:ext cx="5704114" cy="555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Výzva 108 OPZ (2019-2022)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Jednotlivci i rodiny s dětmi / 280 domácností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A36F7439-641E-37CE-2D50-1EB872E8B675}"/>
              </a:ext>
            </a:extLst>
          </p:cNvPr>
          <p:cNvSpPr/>
          <p:nvPr/>
        </p:nvSpPr>
        <p:spPr>
          <a:xfrm>
            <a:off x="13401902" y="3161394"/>
            <a:ext cx="3260499" cy="555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Výzva 007 a 101 OPZ+ (2022-2026)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Jednotlivci i rodiny s dětmi / 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1035 domácností</a:t>
            </a:r>
          </a:p>
        </p:txBody>
      </p:sp>
      <p:sp>
        <p:nvSpPr>
          <p:cNvPr id="21" name="Pravá složená závorka 20">
            <a:extLst>
              <a:ext uri="{FF2B5EF4-FFF2-40B4-BE49-F238E27FC236}">
                <a16:creationId xmlns:a16="http://schemas.microsoft.com/office/drawing/2014/main" id="{423C8147-9A57-3A81-0386-980BB6A932CC}"/>
              </a:ext>
            </a:extLst>
          </p:cNvPr>
          <p:cNvSpPr/>
          <p:nvPr/>
        </p:nvSpPr>
        <p:spPr>
          <a:xfrm>
            <a:off x="9927772" y="4122059"/>
            <a:ext cx="155447" cy="65949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0DEFB0B4-65C7-B00D-5FC5-D9B1AEA6C7EE}"/>
              </a:ext>
            </a:extLst>
          </p:cNvPr>
          <p:cNvSpPr/>
          <p:nvPr/>
        </p:nvSpPr>
        <p:spPr>
          <a:xfrm>
            <a:off x="10164627" y="4313304"/>
            <a:ext cx="4876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cs-CZ" sz="1200" dirty="0">
                <a:solidFill>
                  <a:schemeClr val="tx1"/>
                </a:solidFill>
              </a:rPr>
              <a:t>16 %</a:t>
            </a:r>
          </a:p>
        </p:txBody>
      </p:sp>
      <p:sp>
        <p:nvSpPr>
          <p:cNvPr id="23" name="Pravá složená závorka 22">
            <a:extLst>
              <a:ext uri="{FF2B5EF4-FFF2-40B4-BE49-F238E27FC236}">
                <a16:creationId xmlns:a16="http://schemas.microsoft.com/office/drawing/2014/main" id="{92888964-6994-EE1C-872D-B2DC1820928C}"/>
              </a:ext>
            </a:extLst>
          </p:cNvPr>
          <p:cNvSpPr/>
          <p:nvPr/>
        </p:nvSpPr>
        <p:spPr>
          <a:xfrm>
            <a:off x="12770849" y="4122059"/>
            <a:ext cx="155447" cy="128179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C77D3AD9-F3BF-44D3-5A31-3B5F2BA40B75}"/>
              </a:ext>
            </a:extLst>
          </p:cNvPr>
          <p:cNvSpPr/>
          <p:nvPr/>
        </p:nvSpPr>
        <p:spPr>
          <a:xfrm>
            <a:off x="12926296" y="4624455"/>
            <a:ext cx="4876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cs-CZ" sz="1200" dirty="0">
                <a:solidFill>
                  <a:schemeClr val="tx1"/>
                </a:solidFill>
              </a:rPr>
              <a:t>31 %</a:t>
            </a:r>
          </a:p>
        </p:txBody>
      </p:sp>
      <p:sp>
        <p:nvSpPr>
          <p:cNvPr id="25" name="Obdélník: se zakulacenými rohy 24">
            <a:extLst>
              <a:ext uri="{FF2B5EF4-FFF2-40B4-BE49-F238E27FC236}">
                <a16:creationId xmlns:a16="http://schemas.microsoft.com/office/drawing/2014/main" id="{DBB28088-6B83-2AE1-2109-5BCD6EBEA823}"/>
              </a:ext>
            </a:extLst>
          </p:cNvPr>
          <p:cNvSpPr/>
          <p:nvPr/>
        </p:nvSpPr>
        <p:spPr>
          <a:xfrm>
            <a:off x="14187604" y="5372100"/>
            <a:ext cx="1689094" cy="6540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*Pouze průběžná data</a:t>
            </a:r>
          </a:p>
        </p:txBody>
      </p:sp>
      <p:sp>
        <p:nvSpPr>
          <p:cNvPr id="26" name="Obdélník: se zakulacenými rohy 25">
            <a:extLst>
              <a:ext uri="{FF2B5EF4-FFF2-40B4-BE49-F238E27FC236}">
                <a16:creationId xmlns:a16="http://schemas.microsoft.com/office/drawing/2014/main" id="{8DB25C8F-AD93-CD6D-321A-5FFE4D40D291}"/>
              </a:ext>
            </a:extLst>
          </p:cNvPr>
          <p:cNvSpPr/>
          <p:nvPr/>
        </p:nvSpPr>
        <p:spPr>
          <a:xfrm>
            <a:off x="4307041" y="6499868"/>
            <a:ext cx="1501469" cy="142839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sz="1200" dirty="0"/>
              <a:t>V průběhu času postupně ubývala intenzita a množství poskytované podpory.</a:t>
            </a:r>
          </a:p>
        </p:txBody>
      </p:sp>
      <p:sp>
        <p:nvSpPr>
          <p:cNvPr id="27" name="Obdélník: se zakulacenými rohy 26">
            <a:extLst>
              <a:ext uri="{FF2B5EF4-FFF2-40B4-BE49-F238E27FC236}">
                <a16:creationId xmlns:a16="http://schemas.microsoft.com/office/drawing/2014/main" id="{D2694001-26EA-B061-D2EC-AA9CAF2E3DB0}"/>
              </a:ext>
            </a:extLst>
          </p:cNvPr>
          <p:cNvSpPr/>
          <p:nvPr/>
        </p:nvSpPr>
        <p:spPr>
          <a:xfrm>
            <a:off x="10016471" y="5935284"/>
            <a:ext cx="1517992" cy="19929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sz="1200" dirty="0"/>
              <a:t>Rodiny častěji odcházely z bydlení </a:t>
            </a:r>
            <a:br>
              <a:rPr lang="cs-CZ" sz="1200" dirty="0"/>
            </a:br>
            <a:r>
              <a:rPr lang="cs-CZ" sz="1200" dirty="0"/>
              <a:t>z vlastníc důvodů, jednotlivcům byla častěji vypovězena nebo neprodloužena smlouva kvůli nedodržování podmínek</a:t>
            </a:r>
          </a:p>
        </p:txBody>
      </p:sp>
    </p:spTree>
    <p:extLst>
      <p:ext uri="{BB962C8B-B14F-4D97-AF65-F5344CB8AC3E}">
        <p14:creationId xmlns:p14="http://schemas.microsoft.com/office/powerpoint/2010/main" val="4059750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FDFA5-F540-CCB3-7E7C-D0911A08B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793120-A81F-18F5-A6CF-1715DFA32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Dluhy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A78776D4-BD52-152B-01BB-EF930AE54403}"/>
              </a:ext>
            </a:extLst>
          </p:cNvPr>
          <p:cNvSpPr txBox="1">
            <a:spLocks/>
          </p:cNvSpPr>
          <p:nvPr/>
        </p:nvSpPr>
        <p:spPr>
          <a:xfrm>
            <a:off x="1783262" y="2910473"/>
            <a:ext cx="14721477" cy="5707026"/>
          </a:xfrm>
          <a:prstGeom prst="roundRect">
            <a:avLst>
              <a:gd name="adj" fmla="val 5509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b="1" dirty="0"/>
              <a:t>Nastavení prostředí:</a:t>
            </a:r>
          </a:p>
          <a:p>
            <a:pPr fontAlgn="base"/>
            <a:r>
              <a:rPr lang="cs-CZ" sz="2800" dirty="0"/>
              <a:t>obecně viz výše, specificky ukotvení procesů prevence a řešení zadlužování nájemců na různých úrovních</a:t>
            </a:r>
          </a:p>
          <a:p>
            <a:pPr marL="342900" lvl="1" indent="-342900" fontAlgn="base">
              <a:buFont typeface="Arial" pitchFamily="34" charset="0"/>
              <a:buChar char="•"/>
            </a:pPr>
            <a:r>
              <a:rPr lang="cs-CZ" b="1" dirty="0"/>
              <a:t>Strategie</a:t>
            </a:r>
            <a:r>
              <a:rPr lang="cs-CZ" dirty="0"/>
              <a:t> </a:t>
            </a:r>
          </a:p>
          <a:p>
            <a:pPr marL="742950" lvl="2" indent="-342900" fontAlgn="base">
              <a:buFont typeface="Courier New" panose="02070309020205020404" pitchFamily="49" charset="0"/>
              <a:buChar char="o"/>
            </a:pPr>
            <a:r>
              <a:rPr lang="cs-CZ" dirty="0"/>
              <a:t>příklad S. prevence a řešení zadlužování v bytech HMP nesvěřených MČ 2020, tisk R-38809): monitoring dluhů, okamžitá intervence při dluhu vyšší než 1 nájem a navazování na podpůrnou síť</a:t>
            </a:r>
          </a:p>
          <a:p>
            <a:pPr marL="342900" lvl="1" indent="-342900" fontAlgn="base">
              <a:buFont typeface="Arial" pitchFamily="34" charset="0"/>
              <a:buChar char="•"/>
            </a:pPr>
            <a:r>
              <a:rPr lang="cs-CZ" b="1" dirty="0"/>
              <a:t>Směrnice/Pracovní postup řešení dluhu</a:t>
            </a:r>
            <a:r>
              <a:rPr lang="cs-CZ" dirty="0"/>
              <a:t> na nájmu a službách souvisejících s bydlením (návazná na obecnou “dluhovou” směrnici obce), Pravidla uzavírání splátkových dohod</a:t>
            </a:r>
          </a:p>
          <a:p>
            <a:pPr marL="342900" lvl="1" indent="-342900" fontAlgn="base">
              <a:buFont typeface="Arial" pitchFamily="34" charset="0"/>
              <a:buChar char="•"/>
            </a:pPr>
            <a:r>
              <a:rPr lang="cs-CZ" b="1" dirty="0"/>
              <a:t>Pravidla pronájmu bytů </a:t>
            </a:r>
            <a:r>
              <a:rPr lang="cs-CZ" dirty="0"/>
              <a:t>ZPB neukládá měnit, ale pokud by vstupní kritéria neumožňovala schválit NS pro osoby z CS dle ZPB, je třeba upravit nastavení (nebo určit výjimky), prolongace s dluhem nebo se splátkovým kalendářem.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196019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E6308-F7C4-3264-94D0-CD1F8E09C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242F4-654D-6504-AFFA-FAA83D595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Dluhy v bytech POB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3451FBDC-D3ED-B092-55A3-16B62CC950C3}"/>
              </a:ext>
            </a:extLst>
          </p:cNvPr>
          <p:cNvSpPr txBox="1">
            <a:spLocks/>
          </p:cNvSpPr>
          <p:nvPr/>
        </p:nvSpPr>
        <p:spPr>
          <a:xfrm>
            <a:off x="1371600" y="2418845"/>
            <a:ext cx="5679440" cy="6741484"/>
          </a:xfrm>
          <a:prstGeom prst="roundRect">
            <a:avLst>
              <a:gd name="adj" fmla="val 4592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Prevence před a při zabydlení </a:t>
            </a:r>
          </a:p>
          <a:p>
            <a:r>
              <a:rPr lang="cs-CZ" sz="2400" dirty="0"/>
              <a:t>zjišťováním potřeb podpory a rizik (Asistence, KMB): předchozí zkušenosti  s udržením/ ztrátou bydlení, “kartičky obav”, </a:t>
            </a:r>
          </a:p>
          <a:p>
            <a:r>
              <a:rPr lang="cs-CZ" sz="2400" b="1" dirty="0">
                <a:solidFill>
                  <a:srgbClr val="C00000"/>
                </a:solidFill>
              </a:rPr>
              <a:t>orientace a edukace </a:t>
            </a:r>
            <a:r>
              <a:rPr lang="cs-CZ" sz="2400" dirty="0"/>
              <a:t>- práva, povinnosti nájemce (Poskytovatel POB, asistence), </a:t>
            </a:r>
          </a:p>
          <a:p>
            <a:r>
              <a:rPr lang="cs-CZ" sz="2400" dirty="0"/>
              <a:t>ověření finanční dostupnosti bydlení vč. zohlednění nároku na dávky v sociálním systému ze ZPB</a:t>
            </a:r>
          </a:p>
          <a:p>
            <a:endParaRPr lang="cs-CZ" sz="2400" dirty="0"/>
          </a:p>
          <a:p>
            <a:pPr marL="0" indent="0">
              <a:buNone/>
            </a:pPr>
            <a:r>
              <a:rPr lang="cs-CZ" b="1" dirty="0"/>
              <a:t>Prevence při porušení závazku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C00000"/>
                </a:solidFill>
              </a:rPr>
              <a:t>Včasné upozornění/bezprostřední reakce</a:t>
            </a:r>
          </a:p>
          <a:p>
            <a:pPr marL="0" indent="0">
              <a:buNone/>
            </a:pPr>
            <a:br>
              <a:rPr lang="cs-CZ" sz="2400" dirty="0"/>
            </a:br>
            <a:br>
              <a:rPr lang="cs-CZ" sz="2400" dirty="0"/>
            </a:br>
            <a:endParaRPr lang="cs-CZ" sz="2400" dirty="0"/>
          </a:p>
          <a:p>
            <a:pPr marL="0" indent="0">
              <a:buNone/>
            </a:pPr>
            <a:br>
              <a:rPr lang="cs-CZ" dirty="0"/>
            </a:br>
            <a:endParaRPr lang="cs-CZ" sz="2400" dirty="0"/>
          </a:p>
          <a:p>
            <a:pPr marL="457200" lvl="1" indent="0" fontAlgn="base">
              <a:buNone/>
            </a:pPr>
            <a:endParaRPr lang="cs-CZ" sz="2400" dirty="0"/>
          </a:p>
          <a:p>
            <a:pPr marL="0" indent="0">
              <a:buNone/>
            </a:pPr>
            <a:br>
              <a:rPr lang="cs-CZ" dirty="0"/>
            </a:br>
            <a:br>
              <a:rPr lang="cs-CZ" sz="2400" dirty="0"/>
            </a:b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46F1D42-A818-C0A1-45A2-FF79400C5161}"/>
              </a:ext>
            </a:extLst>
          </p:cNvPr>
          <p:cNvSpPr txBox="1">
            <a:spLocks/>
          </p:cNvSpPr>
          <p:nvPr/>
        </p:nvSpPr>
        <p:spPr>
          <a:xfrm>
            <a:off x="7462157" y="2418845"/>
            <a:ext cx="9769203" cy="6741484"/>
          </a:xfrm>
          <a:prstGeom prst="roundRect">
            <a:avLst>
              <a:gd name="adj" fmla="val 380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cs-CZ" b="1" dirty="0">
                <a:solidFill>
                  <a:srgbClr val="C00000"/>
                </a:solidFill>
              </a:rPr>
              <a:t>Zvýšení příjmů/Snížení nákladů</a:t>
            </a:r>
            <a:r>
              <a:rPr lang="cs-CZ" dirty="0">
                <a:solidFill>
                  <a:srgbClr val="C00000"/>
                </a:solidFill>
              </a:rPr>
              <a:t> </a:t>
            </a:r>
          </a:p>
          <a:p>
            <a:pPr marL="0" indent="0" fontAlgn="base">
              <a:buNone/>
            </a:pPr>
            <a:r>
              <a:rPr lang="cs-CZ" b="1" dirty="0"/>
              <a:t>Využití možností soc. systému (dávky)</a:t>
            </a:r>
            <a:r>
              <a:rPr lang="cs-CZ" dirty="0"/>
              <a:t>: </a:t>
            </a:r>
            <a:endParaRPr lang="cs-CZ" sz="2800" dirty="0"/>
          </a:p>
          <a:p>
            <a:pPr fontAlgn="base"/>
            <a:r>
              <a:rPr lang="cs-CZ" sz="2400" dirty="0"/>
              <a:t>dávkové poradenství (primárně Asistence, KMB)</a:t>
            </a:r>
          </a:p>
          <a:p>
            <a:pPr fontAlgn="base"/>
            <a:r>
              <a:rPr lang="cs-CZ" sz="2400" dirty="0"/>
              <a:t>pravidelná úhrada nákladů na bydlení: </a:t>
            </a:r>
            <a:r>
              <a:rPr lang="cs-CZ" sz="2400" dirty="0" err="1"/>
              <a:t>PřnB</a:t>
            </a:r>
            <a:r>
              <a:rPr lang="cs-CZ" sz="2400" dirty="0"/>
              <a:t>, </a:t>
            </a:r>
            <a:r>
              <a:rPr lang="cs-CZ" sz="2400" dirty="0" err="1"/>
              <a:t>DnB</a:t>
            </a:r>
            <a:r>
              <a:rPr lang="cs-CZ" sz="2400" dirty="0"/>
              <a:t> dobíhá, nově</a:t>
            </a:r>
            <a:r>
              <a:rPr lang="cs-CZ" sz="2400" b="1" dirty="0"/>
              <a:t> DSSP</a:t>
            </a:r>
            <a:r>
              <a:rPr lang="cs-CZ" sz="2400" dirty="0"/>
              <a:t> - složka bydlení</a:t>
            </a:r>
          </a:p>
          <a:p>
            <a:pPr fontAlgn="base"/>
            <a:r>
              <a:rPr lang="cs-CZ" sz="2400" dirty="0"/>
              <a:t>jednorázový výdaj: </a:t>
            </a:r>
            <a:r>
              <a:rPr lang="cs-CZ" sz="2400" b="1" dirty="0"/>
              <a:t>MOP</a:t>
            </a:r>
            <a:r>
              <a:rPr lang="cs-CZ" sz="2400" dirty="0"/>
              <a:t> na kauce, MOP na odůvodněně zvýšené náklady na bydlení a nedoplatky z vyúčtování služeb a energií </a:t>
            </a:r>
          </a:p>
          <a:p>
            <a:pPr marL="0" indent="0">
              <a:buNone/>
            </a:pPr>
            <a:r>
              <a:rPr lang="cs-CZ" b="1" dirty="0"/>
              <a:t>Krizové fondy, nadace</a:t>
            </a:r>
            <a:r>
              <a:rPr lang="cs-CZ" dirty="0"/>
              <a:t> </a:t>
            </a:r>
          </a:p>
          <a:p>
            <a:r>
              <a:rPr lang="cs-CZ" sz="2400" dirty="0"/>
              <a:t>bezúročné půjčky, dary (od 1.1: dle DSSP do 50 000Kč </a:t>
            </a:r>
            <a:r>
              <a:rPr lang="cs-CZ" sz="2400" dirty="0" err="1"/>
              <a:t>nezap</a:t>
            </a:r>
            <a:r>
              <a:rPr lang="cs-CZ" sz="2400" dirty="0"/>
              <a:t>.)</a:t>
            </a:r>
          </a:p>
          <a:p>
            <a:pPr marL="0" indent="0">
              <a:buNone/>
            </a:pPr>
            <a:r>
              <a:rPr lang="cs-CZ" b="1" dirty="0"/>
              <a:t>Jiné</a:t>
            </a:r>
            <a:endParaRPr lang="cs-CZ" sz="2800" dirty="0"/>
          </a:p>
          <a:p>
            <a:r>
              <a:rPr lang="cs-CZ" sz="2400" dirty="0"/>
              <a:t>Materiální pomoc (navazuje asistence): Potravinová banka, Nábytková banka (příklad Liberec </a:t>
            </a:r>
            <a:r>
              <a:rPr lang="cs-CZ" sz="2400" u="sng" dirty="0">
                <a:hlinkClick r:id="rId3"/>
              </a:rPr>
              <a:t>https://nbliberec.cz/</a:t>
            </a:r>
            <a:r>
              <a:rPr lang="cs-CZ" sz="2400" dirty="0"/>
              <a:t>)</a:t>
            </a:r>
          </a:p>
          <a:p>
            <a:r>
              <a:rPr lang="cs-CZ" sz="2400" dirty="0"/>
              <a:t>Energetické poradenství (navazuje asistence): např. projekt Prevence energetické chudoby </a:t>
            </a:r>
            <a:r>
              <a:rPr lang="cs-CZ" sz="2400" u="sng" dirty="0">
                <a:hlinkClick r:id="rId4"/>
              </a:rPr>
              <a:t>https://energo-chudoba.cz/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70561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E7ED5-214D-C432-F136-9D45F4EC2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204C33-720B-D003-00C5-7BA8BEBFB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Dluhy v bytech POB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04087455-F720-0227-79C6-55B104A2EDBF}"/>
              </a:ext>
            </a:extLst>
          </p:cNvPr>
          <p:cNvSpPr txBox="1">
            <a:spLocks/>
          </p:cNvSpPr>
          <p:nvPr/>
        </p:nvSpPr>
        <p:spPr>
          <a:xfrm>
            <a:off x="1176746" y="2418845"/>
            <a:ext cx="15934509" cy="6474078"/>
          </a:xfrm>
          <a:prstGeom prst="roundRect">
            <a:avLst>
              <a:gd name="adj" fmla="val 4561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Podpora nájemce při nakládání s penězi</a:t>
            </a:r>
          </a:p>
          <a:p>
            <a:pPr fontAlgn="base"/>
            <a:r>
              <a:rPr lang="cs-CZ" sz="2400" b="1" dirty="0"/>
              <a:t>Možnosti dávkového systému</a:t>
            </a:r>
            <a:r>
              <a:rPr lang="cs-CZ" sz="2400" dirty="0"/>
              <a:t>: Zákon o DSSP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400" b="1" dirty="0"/>
              <a:t>§ 45 Zvláštní příjemce</a:t>
            </a:r>
          </a:p>
          <a:p>
            <a:pPr lvl="1" fontAlgn="base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sz="2400" b="1" dirty="0"/>
              <a:t>§ 47 Přímá úhrada </a:t>
            </a:r>
            <a:r>
              <a:rPr lang="cs-CZ" sz="2400" dirty="0"/>
              <a:t>nákladů na bydlení - nadále pouze z moci úřední při hrozbě ztráty bydlení</a:t>
            </a:r>
          </a:p>
          <a:p>
            <a:pPr fontAlgn="base">
              <a:spcAft>
                <a:spcPts val="1200"/>
              </a:spcAft>
            </a:pPr>
            <a:r>
              <a:rPr lang="cs-CZ" sz="2400" b="1" dirty="0"/>
              <a:t>Správce plateb / depozitní účty </a:t>
            </a:r>
            <a:r>
              <a:rPr lang="cs-CZ" sz="2400" dirty="0"/>
              <a:t>(asistence, obec): u nejohroženějších nájemníků umožňuje soustředění příjmů z různých zdrojů, jejich rozúčtování přeposlání plateb na nájemné a energie</a:t>
            </a:r>
          </a:p>
          <a:p>
            <a:pPr fontAlgn="base"/>
            <a:r>
              <a:rPr lang="cs-CZ" sz="2400" b="1" dirty="0"/>
              <a:t> Dohoda o úschově peněz </a:t>
            </a:r>
            <a:r>
              <a:rPr lang="cs-CZ" sz="2400" dirty="0"/>
              <a:t>(asistence)</a:t>
            </a:r>
          </a:p>
          <a:p>
            <a:pPr fontAlgn="base">
              <a:spcAft>
                <a:spcPts val="1200"/>
              </a:spcAft>
            </a:pPr>
            <a:r>
              <a:rPr lang="cs-CZ" sz="2400" dirty="0"/>
              <a:t> </a:t>
            </a:r>
            <a:r>
              <a:rPr lang="cs-CZ" sz="2400" b="1" dirty="0"/>
              <a:t>Chráněné účty </a:t>
            </a:r>
            <a:r>
              <a:rPr lang="cs-CZ" sz="2400" dirty="0"/>
              <a:t>(asistence)</a:t>
            </a:r>
          </a:p>
          <a:p>
            <a:pPr fontAlgn="base"/>
            <a:r>
              <a:rPr lang="cs-CZ" sz="2400" b="1" dirty="0"/>
              <a:t>“Měkké” nástroje v rámci sociální práce</a:t>
            </a:r>
            <a:r>
              <a:rPr lang="cs-CZ" sz="2400" dirty="0"/>
              <a:t> (Asistence): zvládání hospodaření s penězi, domácí rozpočet, snaha o zvýšení příjmu, </a:t>
            </a:r>
            <a:r>
              <a:rPr lang="cs-CZ" sz="2400" dirty="0" err="1"/>
              <a:t>harm-reduction</a:t>
            </a:r>
            <a:endParaRPr lang="cs-CZ" sz="2400" dirty="0"/>
          </a:p>
          <a:p>
            <a:pPr fontAlgn="base"/>
            <a:r>
              <a:rPr lang="cs-CZ" sz="2400" b="1" dirty="0"/>
              <a:t>OSP - Dluhová poradna</a:t>
            </a:r>
            <a:r>
              <a:rPr lang="cs-CZ" sz="2400" dirty="0"/>
              <a:t> (navazuje asistence, KMB): zejména u osob v insolvenci, kde vznik dluhu na nájmu může vést ke kolizi s insolvenčním právem, doporučujeme doprovázení akreditovaným DP po celou dobu</a:t>
            </a:r>
          </a:p>
        </p:txBody>
      </p:sp>
    </p:spTree>
    <p:extLst>
      <p:ext uri="{BB962C8B-B14F-4D97-AF65-F5344CB8AC3E}">
        <p14:creationId xmlns:p14="http://schemas.microsoft.com/office/powerpoint/2010/main" val="673764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EA6DA-7D91-95B4-E30C-3DF505D92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73D5FE-2D05-7897-F5AE-037C2FC4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Nástroje řešení dluhů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B5087DBA-2108-BFA8-C991-9750A7504BF3}"/>
              </a:ext>
            </a:extLst>
          </p:cNvPr>
          <p:cNvSpPr txBox="1">
            <a:spLocks/>
          </p:cNvSpPr>
          <p:nvPr/>
        </p:nvSpPr>
        <p:spPr>
          <a:xfrm>
            <a:off x="1289958" y="2941361"/>
            <a:ext cx="9682842" cy="5065771"/>
          </a:xfrm>
          <a:prstGeom prst="roundRect">
            <a:avLst>
              <a:gd name="adj" fmla="val 6997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Krizový fond</a:t>
            </a:r>
            <a:r>
              <a:rPr lang="cs-CZ" dirty="0"/>
              <a:t> (zřizuje kraj, obec, NNO - nadace)</a:t>
            </a:r>
          </a:p>
          <a:p>
            <a:pPr fontAlgn="base"/>
            <a:r>
              <a:rPr lang="cs-CZ" sz="2400" dirty="0"/>
              <a:t>Zaměření v oblasti bydlení: 1. na vstup do bydlení (někde i nebydlení: ubytovna) a 2. na udržení bydlení. Forma příspěvku: dar, bezúročná půjčka, možno kombinace.  </a:t>
            </a:r>
          </a:p>
          <a:p>
            <a:pPr marL="0" indent="0" fontAlgn="base">
              <a:buNone/>
            </a:pPr>
            <a:endParaRPr lang="cs-CZ" sz="2400" dirty="0"/>
          </a:p>
          <a:p>
            <a:pPr fontAlgn="base"/>
            <a:r>
              <a:rPr lang="cs-CZ" sz="2400" dirty="0"/>
              <a:t>Příklady praxe: 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Humanitární fond Prahy 7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Výbor dobré vůle Olgy Havlové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SNF Praha </a:t>
            </a:r>
            <a:r>
              <a:rPr lang="cs-CZ" sz="2000" u="sng" dirty="0">
                <a:hlinkClick r:id="rId3"/>
              </a:rPr>
              <a:t>https://www.socialninadacnifond.praha.eu/program/podpory-bydleni</a:t>
            </a:r>
            <a:endParaRPr lang="cs-CZ" sz="2000" dirty="0"/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KF Libereckého kraje  </a:t>
            </a:r>
            <a:r>
              <a:rPr lang="cs-CZ" sz="2000" u="sng" dirty="0">
                <a:hlinkClick r:id="rId4"/>
              </a:rPr>
              <a:t>https://dotace.kraj-lbc.cz/krizovy-fond</a:t>
            </a:r>
            <a:endParaRPr lang="cs-CZ" sz="2000" dirty="0"/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Nadační fond Karlovarského kraje </a:t>
            </a:r>
            <a:r>
              <a:rPr lang="cs-CZ" sz="2000" u="sng" dirty="0">
                <a:hlinkClick r:id="rId5"/>
              </a:rPr>
              <a:t>https://nfkk.webnode.cz/zabydlovani/</a:t>
            </a:r>
            <a:endParaRPr lang="cs-CZ" sz="2400" dirty="0"/>
          </a:p>
        </p:txBody>
      </p:sp>
      <p:pic>
        <p:nvPicPr>
          <p:cNvPr id="5" name="Obrázek 4">
            <a:hlinkClick r:id="rId6"/>
            <a:extLst>
              <a:ext uri="{FF2B5EF4-FFF2-40B4-BE49-F238E27FC236}">
                <a16:creationId xmlns:a16="http://schemas.microsoft.com/office/drawing/2014/main" id="{BA8E24F8-4D6D-3D7F-EBAC-6708FF0AED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0161" y="2712761"/>
            <a:ext cx="6382036" cy="529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35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4D7E5-20F3-E61E-3416-B50B30084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D6275BE-C765-9A24-5690-09BC27EF2362}"/>
              </a:ext>
            </a:extLst>
          </p:cNvPr>
          <p:cNvSpPr/>
          <p:nvPr/>
        </p:nvSpPr>
        <p:spPr>
          <a:xfrm>
            <a:off x="13813971" y="1910443"/>
            <a:ext cx="4474029" cy="7070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3106C0D-5C00-BBFF-F29C-440350BB6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774" y="3301068"/>
            <a:ext cx="3259271" cy="457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E3253DC-5E70-59F9-04EC-21A19BFD1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800" y="3184246"/>
            <a:ext cx="3171903" cy="449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98B1BCB0-5A89-4945-B498-2BD84E68A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Nástroje řešení dluhů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BDC25F-A11B-1BED-7A0B-E48D28731C28}"/>
              </a:ext>
            </a:extLst>
          </p:cNvPr>
          <p:cNvSpPr txBox="1">
            <a:spLocks/>
          </p:cNvSpPr>
          <p:nvPr/>
        </p:nvSpPr>
        <p:spPr>
          <a:xfrm>
            <a:off x="1534160" y="2263543"/>
            <a:ext cx="5628391" cy="6108236"/>
          </a:xfrm>
          <a:prstGeom prst="roundRect">
            <a:avLst>
              <a:gd name="adj" fmla="val 12992"/>
            </a:avLst>
          </a:prstGeom>
          <a:solidFill>
            <a:schemeClr val="bg2"/>
          </a:solidFill>
          <a:ln>
            <a:noFill/>
          </a:ln>
        </p:spPr>
        <p:txBody>
          <a:bodyPr vert="horz" wrap="square" lIns="180000" tIns="180000" rIns="180000" bIns="18000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Krizový fond</a:t>
            </a:r>
            <a:r>
              <a:rPr lang="cs-CZ" dirty="0"/>
              <a:t> (zřizuje kraj, obec, NNO - nadace)</a:t>
            </a:r>
          </a:p>
          <a:p>
            <a:pPr fontAlgn="base"/>
            <a:r>
              <a:rPr lang="cs-CZ" sz="2400" dirty="0"/>
              <a:t>Jak zajistit KF na svém území?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Využití již existujícího Nadačního fondu: Obec oslovuje již existující Nadační fond, kterému poskytne finance, aby v rámci programu podporoval o domácnosti z jeho území, obr 1.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Nadační fond zakládá NNO: Obec podpoří místní NNO v založení nadačního fondu, do rozpočtu fondu vloží finance účelovou dotací, obr. 2.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Obec si zřídí nadační fond: Obec zřizuje vlastní nadační fond, do kterého vloží finance vyčlenění z rozpočtu, obr. 3.</a:t>
            </a:r>
            <a:endParaRPr lang="cs-CZ" sz="240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FA0B85A-E919-4411-8008-FAFFD31CA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5759" y="2726640"/>
            <a:ext cx="4039645" cy="572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225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D8710-DDD4-A991-5CFD-F3370A71B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1A9387-0F32-D2E1-A58D-C9DE991EA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Nástroje řešení dluhů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871B10-A38F-76D8-8680-E91363EECBB8}"/>
              </a:ext>
            </a:extLst>
          </p:cNvPr>
          <p:cNvSpPr txBox="1">
            <a:spLocks/>
          </p:cNvSpPr>
          <p:nvPr/>
        </p:nvSpPr>
        <p:spPr>
          <a:xfrm>
            <a:off x="1808362" y="2394171"/>
            <a:ext cx="5654868" cy="6764258"/>
          </a:xfrm>
          <a:prstGeom prst="roundRect">
            <a:avLst>
              <a:gd name="adj" fmla="val 5406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Splátkové dohody/kalendáře </a:t>
            </a:r>
            <a:r>
              <a:rPr lang="cs-CZ" dirty="0"/>
              <a:t>(POB):</a:t>
            </a:r>
            <a:r>
              <a:rPr lang="cs-CZ" sz="2400" dirty="0"/>
              <a:t> běžná součást procesů na obcích a správních firmách, při vyšším počtu splátek schvaluje Zastupitelstvo; alternativně využíváno hojně neformální splácení</a:t>
            </a:r>
          </a:p>
          <a:p>
            <a:pPr marL="0" indent="0">
              <a:buNone/>
            </a:pPr>
            <a:r>
              <a:rPr lang="cs-CZ" sz="2400" dirty="0"/>
              <a:t>Podmínky funkčnosti:</a:t>
            </a:r>
          </a:p>
          <a:p>
            <a:r>
              <a:rPr lang="cs-CZ" sz="2400" dirty="0"/>
              <a:t>Soulad se směrnicí obce pro nakládání s dluhy</a:t>
            </a:r>
          </a:p>
          <a:p>
            <a:r>
              <a:rPr lang="cs-CZ" sz="2400" dirty="0"/>
              <a:t>dbát na realistické splátky</a:t>
            </a:r>
            <a:br>
              <a:rPr lang="cs-CZ" sz="2400" dirty="0"/>
            </a:br>
            <a:endParaRPr lang="cs-CZ" sz="2400" dirty="0"/>
          </a:p>
          <a:p>
            <a:pPr marL="457200" lvl="1" indent="0" fontAlgn="base">
              <a:buNone/>
            </a:pPr>
            <a:endParaRPr lang="cs-CZ" sz="2400" dirty="0"/>
          </a:p>
          <a:p>
            <a:pPr marL="0" indent="0">
              <a:buNone/>
            </a:pPr>
            <a:br>
              <a:rPr lang="cs-CZ" dirty="0"/>
            </a:b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6C564405-6A2C-1869-6231-91BF6166E1BC}"/>
              </a:ext>
            </a:extLst>
          </p:cNvPr>
          <p:cNvSpPr txBox="1">
            <a:spLocks/>
          </p:cNvSpPr>
          <p:nvPr/>
        </p:nvSpPr>
        <p:spPr>
          <a:xfrm>
            <a:off x="7936258" y="2394171"/>
            <a:ext cx="8543380" cy="6764259"/>
          </a:xfrm>
          <a:prstGeom prst="roundRect">
            <a:avLst>
              <a:gd name="adj" fmla="val 339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b="1" dirty="0"/>
              <a:t>Výhody:  </a:t>
            </a:r>
          </a:p>
          <a:p>
            <a:r>
              <a:rPr lang="cs-CZ" sz="2400" dirty="0"/>
              <a:t>jasná a přehledná dohoda o řešení dluhu, kterou je možno sdílet s dalšími aktéry systému ZPB</a:t>
            </a:r>
          </a:p>
          <a:p>
            <a:r>
              <a:rPr lang="cs-CZ" sz="2400" dirty="0"/>
              <a:t>nájemník není de facto dlužníkem (dluh je vypořádaný splátkovým kalendářem)</a:t>
            </a:r>
          </a:p>
          <a:p>
            <a:pPr marL="0" indent="0">
              <a:buNone/>
            </a:pPr>
            <a:r>
              <a:rPr lang="cs-CZ" sz="2400" b="1" dirty="0"/>
              <a:t>Nevýhody/kontraindikace: </a:t>
            </a:r>
          </a:p>
          <a:p>
            <a:pPr fontAlgn="base"/>
            <a:r>
              <a:rPr lang="cs-CZ" sz="2400" dirty="0"/>
              <a:t>vyšší riziko zesplatnění u CS: ideálně umožnit výpadek splátky např.  tolerance 2 splátky ročně</a:t>
            </a:r>
          </a:p>
          <a:p>
            <a:pPr fontAlgn="base"/>
            <a:r>
              <a:rPr lang="cs-CZ" sz="2400" dirty="0"/>
              <a:t>vypovězení  splátkového kalendáře:  zásadní dopad na udržitelnost bydlení: konzultovat postup se sítí podpory. </a:t>
            </a:r>
          </a:p>
          <a:p>
            <a:pPr fontAlgn="base"/>
            <a:r>
              <a:rPr lang="cs-CZ" sz="2400" dirty="0"/>
              <a:t>riziko kolize s insolvenčním právem</a:t>
            </a:r>
          </a:p>
          <a:p>
            <a:pPr fontAlgn="base"/>
            <a:r>
              <a:rPr lang="cs-CZ" sz="2400" dirty="0"/>
              <a:t>tvrdý” požadavek bezdlužnosti při prolongaci NS: ideálně nastavit nerigidní pravidla, které umožní prodloužit NS i splátkami vypořádaným dluhem </a:t>
            </a:r>
          </a:p>
          <a:p>
            <a:pPr marL="0" indent="0">
              <a:buNone/>
            </a:pPr>
            <a:br>
              <a:rPr lang="cs-CZ" sz="2400" dirty="0"/>
            </a:br>
            <a:endParaRPr lang="cs-CZ" sz="2400" dirty="0"/>
          </a:p>
          <a:p>
            <a:pPr marL="457200" lvl="1" indent="0" fontAlgn="base">
              <a:buNone/>
            </a:pPr>
            <a:endParaRPr lang="cs-CZ" sz="2400" dirty="0"/>
          </a:p>
          <a:p>
            <a:pPr marL="0" indent="0">
              <a:buNone/>
            </a:pPr>
            <a:br>
              <a:rPr lang="cs-CZ" dirty="0"/>
            </a:br>
            <a:br>
              <a:rPr lang="cs-CZ" sz="2400" dirty="0"/>
            </a:b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02458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C4E46-B7BA-074A-400C-10691220D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B5362B08-3BB2-07C6-B03C-45BF0D0FD8F1}"/>
              </a:ext>
            </a:extLst>
          </p:cNvPr>
          <p:cNvSpPr/>
          <p:nvPr/>
        </p:nvSpPr>
        <p:spPr>
          <a:xfrm>
            <a:off x="3726996" y="4686300"/>
            <a:ext cx="1083400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3800" dirty="0">
                <a:solidFill>
                  <a:schemeClr val="accent5"/>
                </a:solidFill>
              </a:rPr>
              <a:t>Práce se sousedstvím</a:t>
            </a:r>
          </a:p>
        </p:txBody>
      </p:sp>
    </p:spTree>
    <p:extLst>
      <p:ext uri="{BB962C8B-B14F-4D97-AF65-F5344CB8AC3E}">
        <p14:creationId xmlns:p14="http://schemas.microsoft.com/office/powerpoint/2010/main" val="2017357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228524" y="287020"/>
            <a:ext cx="59690" cy="2540"/>
          </a:xfrm>
          <a:prstGeom prst="rect">
            <a:avLst/>
          </a:prstGeom>
          <a:solidFill>
            <a:srgbClr val="FBC746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3600">
              <a:solidFill>
                <a:prstClr val="black"/>
              </a:solidFill>
              <a:latin typeface="Open Sans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701016" y="0"/>
            <a:ext cx="5586348" cy="1028699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257301" y="856524"/>
            <a:ext cx="10684426" cy="1442703"/>
          </a:xfrm>
          <a:prstGeom prst="rect">
            <a:avLst/>
          </a:prstGeom>
        </p:spPr>
        <p:txBody>
          <a:bodyPr vert="horz" wrap="square" lIns="0" tIns="107950" rIns="0" bIns="0" rtlCol="0" anchor="ctr">
            <a:spAutoFit/>
          </a:bodyPr>
          <a:lstStyle/>
          <a:p>
            <a:pPr marL="25400" marR="10160">
              <a:lnSpc>
                <a:spcPts val="5180"/>
              </a:lnSpc>
              <a:spcBef>
                <a:spcPts val="850"/>
              </a:spcBef>
            </a:pPr>
            <a:r>
              <a:rPr dirty="0"/>
              <a:t>Řešení</a:t>
            </a:r>
            <a:r>
              <a:rPr spc="-30" dirty="0"/>
              <a:t> </a:t>
            </a:r>
            <a:r>
              <a:rPr dirty="0"/>
              <a:t>sousedských</a:t>
            </a:r>
            <a:r>
              <a:rPr spc="-30" dirty="0"/>
              <a:t> </a:t>
            </a:r>
            <a:r>
              <a:rPr spc="-20" dirty="0"/>
              <a:t>stížností </a:t>
            </a:r>
            <a:r>
              <a:rPr dirty="0"/>
              <a:t>v</a:t>
            </a:r>
            <a:r>
              <a:rPr spc="-10" dirty="0"/>
              <a:t> </a:t>
            </a:r>
            <a:r>
              <a:rPr dirty="0"/>
              <a:t>sociálním</a:t>
            </a:r>
            <a:r>
              <a:rPr spc="-10" dirty="0"/>
              <a:t> </a:t>
            </a:r>
            <a:r>
              <a:rPr spc="-20" dirty="0"/>
              <a:t>bydlení</a:t>
            </a: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96A6C633-0F13-E434-664C-B5984866B776}"/>
              </a:ext>
            </a:extLst>
          </p:cNvPr>
          <p:cNvGrpSpPr/>
          <p:nvPr/>
        </p:nvGrpSpPr>
        <p:grpSpPr>
          <a:xfrm>
            <a:off x="1257301" y="3750761"/>
            <a:ext cx="10684426" cy="1066959"/>
            <a:chOff x="1257301" y="3603801"/>
            <a:chExt cx="10684426" cy="1066959"/>
          </a:xfrm>
        </p:grpSpPr>
        <p:sp>
          <p:nvSpPr>
            <p:cNvPr id="8" name="object 8"/>
            <p:cNvSpPr/>
            <p:nvPr/>
          </p:nvSpPr>
          <p:spPr>
            <a:xfrm>
              <a:off x="1257301" y="3712465"/>
              <a:ext cx="849630" cy="849630"/>
            </a:xfrm>
            <a:custGeom>
              <a:avLst/>
              <a:gdLst/>
              <a:ahLst/>
              <a:cxnLst/>
              <a:rect l="l" t="t" r="r" b="b"/>
              <a:pathLst>
                <a:path w="424815" h="424814">
                  <a:moveTo>
                    <a:pt x="212217" y="0"/>
                  </a:moveTo>
                  <a:lnTo>
                    <a:pt x="163556" y="5604"/>
                  </a:lnTo>
                  <a:lnTo>
                    <a:pt x="118887" y="21569"/>
                  </a:lnTo>
                  <a:lnTo>
                    <a:pt x="79484" y="46620"/>
                  </a:lnTo>
                  <a:lnTo>
                    <a:pt x="46620" y="79484"/>
                  </a:lnTo>
                  <a:lnTo>
                    <a:pt x="21569" y="118887"/>
                  </a:lnTo>
                  <a:lnTo>
                    <a:pt x="5604" y="163556"/>
                  </a:lnTo>
                  <a:lnTo>
                    <a:pt x="0" y="212216"/>
                  </a:lnTo>
                  <a:lnTo>
                    <a:pt x="5604" y="260877"/>
                  </a:lnTo>
                  <a:lnTo>
                    <a:pt x="21569" y="305546"/>
                  </a:lnTo>
                  <a:lnTo>
                    <a:pt x="46620" y="344949"/>
                  </a:lnTo>
                  <a:lnTo>
                    <a:pt x="79484" y="377813"/>
                  </a:lnTo>
                  <a:lnTo>
                    <a:pt x="118887" y="402864"/>
                  </a:lnTo>
                  <a:lnTo>
                    <a:pt x="163556" y="418829"/>
                  </a:lnTo>
                  <a:lnTo>
                    <a:pt x="212217" y="424433"/>
                  </a:lnTo>
                  <a:lnTo>
                    <a:pt x="260877" y="418829"/>
                  </a:lnTo>
                  <a:lnTo>
                    <a:pt x="305546" y="402864"/>
                  </a:lnTo>
                  <a:lnTo>
                    <a:pt x="344949" y="377813"/>
                  </a:lnTo>
                  <a:lnTo>
                    <a:pt x="377813" y="344949"/>
                  </a:lnTo>
                  <a:lnTo>
                    <a:pt x="402864" y="305546"/>
                  </a:lnTo>
                  <a:lnTo>
                    <a:pt x="418829" y="260877"/>
                  </a:lnTo>
                  <a:lnTo>
                    <a:pt x="424434" y="212216"/>
                  </a:lnTo>
                  <a:lnTo>
                    <a:pt x="418829" y="163556"/>
                  </a:lnTo>
                  <a:lnTo>
                    <a:pt x="402864" y="118887"/>
                  </a:lnTo>
                  <a:lnTo>
                    <a:pt x="377813" y="79484"/>
                  </a:lnTo>
                  <a:lnTo>
                    <a:pt x="344949" y="46620"/>
                  </a:lnTo>
                  <a:lnTo>
                    <a:pt x="305546" y="21569"/>
                  </a:lnTo>
                  <a:lnTo>
                    <a:pt x="260877" y="5604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1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2621281" y="3603801"/>
              <a:ext cx="9320446" cy="1066959"/>
            </a:xfrm>
            <a:prstGeom prst="rect">
              <a:avLst/>
            </a:prstGeom>
          </p:spPr>
          <p:txBody>
            <a:bodyPr vert="horz" wrap="square" lIns="0" tIns="91440" rIns="0" bIns="0" rtlCol="0">
              <a:spAutoFit/>
            </a:bodyPr>
            <a:lstStyle/>
            <a:p>
              <a:pPr marR="111760">
                <a:lnSpc>
                  <a:spcPts val="3840"/>
                </a:lnSpc>
                <a:spcBef>
                  <a:spcPts val="720"/>
                </a:spcBef>
                <a:buClr>
                  <a:srgbClr val="FFFFFF"/>
                </a:buClr>
                <a:buSzPct val="112500"/>
                <a:tabLst>
                  <a:tab pos="1069340" algn="l"/>
                </a:tabLst>
                <a:defRPr/>
              </a:pPr>
              <a:r>
                <a:rPr sz="3200" dirty="0" err="1">
                  <a:solidFill>
                    <a:prstClr val="black"/>
                  </a:solidFill>
                  <a:latin typeface="+mj-lt"/>
                  <a:cs typeface="Open Sans"/>
                </a:rPr>
                <a:t>Mějte</a:t>
              </a:r>
              <a:r>
                <a:rPr sz="3200" spc="-7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promyšlený</a:t>
              </a:r>
              <a:r>
                <a:rPr sz="3200" spc="-6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systém</a:t>
              </a:r>
              <a:r>
                <a:rPr sz="3200" spc="-5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b="1" dirty="0">
                  <a:solidFill>
                    <a:prstClr val="black"/>
                  </a:solidFill>
                  <a:latin typeface="+mj-lt"/>
                  <a:cs typeface="Open Sans"/>
                </a:rPr>
                <a:t>prevence</a:t>
              </a:r>
              <a:r>
                <a:rPr sz="3200" b="1" spc="-2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 err="1">
                  <a:solidFill>
                    <a:prstClr val="black"/>
                  </a:solidFill>
                  <a:latin typeface="+mj-lt"/>
                  <a:cs typeface="Open Sans"/>
                </a:rPr>
                <a:t>sousedských</a:t>
              </a:r>
              <a:r>
                <a:rPr sz="3200" spc="-2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 err="1">
                  <a:solidFill>
                    <a:prstClr val="black"/>
                  </a:solidFill>
                  <a:latin typeface="+mj-lt"/>
                  <a:cs typeface="Open Sans"/>
                </a:rPr>
                <a:t>stížností</a:t>
              </a:r>
              <a:endParaRPr sz="3200" dirty="0">
                <a:solidFill>
                  <a:prstClr val="black"/>
                </a:solidFill>
                <a:latin typeface="+mj-lt"/>
                <a:cs typeface="Open Sans"/>
              </a:endParaRPr>
            </a:p>
          </p:txBody>
        </p:sp>
      </p:grpSp>
      <p:grpSp>
        <p:nvGrpSpPr>
          <p:cNvPr id="5" name="Skupina 4">
            <a:extLst>
              <a:ext uri="{FF2B5EF4-FFF2-40B4-BE49-F238E27FC236}">
                <a16:creationId xmlns:a16="http://schemas.microsoft.com/office/drawing/2014/main" id="{5D94A8F5-A023-C33E-9E61-41C53A93D5B6}"/>
              </a:ext>
            </a:extLst>
          </p:cNvPr>
          <p:cNvGrpSpPr/>
          <p:nvPr/>
        </p:nvGrpSpPr>
        <p:grpSpPr>
          <a:xfrm>
            <a:off x="1257301" y="5548630"/>
            <a:ext cx="10684426" cy="1066959"/>
            <a:chOff x="1257301" y="5489623"/>
            <a:chExt cx="10684426" cy="1066959"/>
          </a:xfrm>
        </p:grpSpPr>
        <p:sp>
          <p:nvSpPr>
            <p:cNvPr id="9" name="object 9"/>
            <p:cNvSpPr/>
            <p:nvPr/>
          </p:nvSpPr>
          <p:spPr>
            <a:xfrm>
              <a:off x="1257301" y="5597652"/>
              <a:ext cx="849630" cy="850900"/>
            </a:xfrm>
            <a:custGeom>
              <a:avLst/>
              <a:gdLst/>
              <a:ahLst/>
              <a:cxnLst/>
              <a:rect l="l" t="t" r="r" b="b"/>
              <a:pathLst>
                <a:path w="424815" h="425450">
                  <a:moveTo>
                    <a:pt x="212217" y="0"/>
                  </a:moveTo>
                  <a:lnTo>
                    <a:pt x="163556" y="5615"/>
                  </a:lnTo>
                  <a:lnTo>
                    <a:pt x="118887" y="21609"/>
                  </a:lnTo>
                  <a:lnTo>
                    <a:pt x="79484" y="46706"/>
                  </a:lnTo>
                  <a:lnTo>
                    <a:pt x="46620" y="79630"/>
                  </a:lnTo>
                  <a:lnTo>
                    <a:pt x="21569" y="119104"/>
                  </a:lnTo>
                  <a:lnTo>
                    <a:pt x="5604" y="163852"/>
                  </a:lnTo>
                  <a:lnTo>
                    <a:pt x="0" y="212598"/>
                  </a:lnTo>
                  <a:lnTo>
                    <a:pt x="5604" y="261343"/>
                  </a:lnTo>
                  <a:lnTo>
                    <a:pt x="21569" y="306091"/>
                  </a:lnTo>
                  <a:lnTo>
                    <a:pt x="46620" y="345565"/>
                  </a:lnTo>
                  <a:lnTo>
                    <a:pt x="79484" y="378489"/>
                  </a:lnTo>
                  <a:lnTo>
                    <a:pt x="118887" y="403586"/>
                  </a:lnTo>
                  <a:lnTo>
                    <a:pt x="163556" y="419580"/>
                  </a:lnTo>
                  <a:lnTo>
                    <a:pt x="212217" y="425196"/>
                  </a:lnTo>
                  <a:lnTo>
                    <a:pt x="260877" y="419580"/>
                  </a:lnTo>
                  <a:lnTo>
                    <a:pt x="305546" y="403586"/>
                  </a:lnTo>
                  <a:lnTo>
                    <a:pt x="344949" y="378489"/>
                  </a:lnTo>
                  <a:lnTo>
                    <a:pt x="377813" y="345565"/>
                  </a:lnTo>
                  <a:lnTo>
                    <a:pt x="402864" y="306091"/>
                  </a:lnTo>
                  <a:lnTo>
                    <a:pt x="418829" y="261343"/>
                  </a:lnTo>
                  <a:lnTo>
                    <a:pt x="424434" y="212598"/>
                  </a:lnTo>
                  <a:lnTo>
                    <a:pt x="418829" y="163852"/>
                  </a:lnTo>
                  <a:lnTo>
                    <a:pt x="402864" y="119104"/>
                  </a:lnTo>
                  <a:lnTo>
                    <a:pt x="377813" y="79630"/>
                  </a:lnTo>
                  <a:lnTo>
                    <a:pt x="344949" y="46706"/>
                  </a:lnTo>
                  <a:lnTo>
                    <a:pt x="305546" y="21609"/>
                  </a:lnTo>
                  <a:lnTo>
                    <a:pt x="260877" y="5615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2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E46C944F-BAD6-50CD-BB0D-55B03C4067DC}"/>
                </a:ext>
              </a:extLst>
            </p:cNvPr>
            <p:cNvSpPr txBox="1"/>
            <p:nvPr/>
          </p:nvSpPr>
          <p:spPr>
            <a:xfrm>
              <a:off x="2621281" y="5489623"/>
              <a:ext cx="9320446" cy="1066959"/>
            </a:xfrm>
            <a:prstGeom prst="rect">
              <a:avLst/>
            </a:prstGeom>
          </p:spPr>
          <p:txBody>
            <a:bodyPr vert="horz" wrap="square" lIns="0" tIns="91440" rIns="0" bIns="0" rtlCol="0">
              <a:spAutoFit/>
            </a:bodyPr>
            <a:lstStyle/>
            <a:p>
              <a:pPr marR="1021080">
                <a:lnSpc>
                  <a:spcPts val="3840"/>
                </a:lnSpc>
                <a:buClr>
                  <a:srgbClr val="FFFFFF"/>
                </a:buClr>
                <a:buSzPct val="112500"/>
                <a:tabLst>
                  <a:tab pos="1069340" algn="l"/>
                </a:tabLst>
                <a:defRPr/>
              </a:pPr>
              <a:r>
                <a:rPr sz="3200" dirty="0" err="1">
                  <a:solidFill>
                    <a:prstClr val="black"/>
                  </a:solidFill>
                  <a:latin typeface="+mj-lt"/>
                  <a:cs typeface="Open Sans"/>
                </a:rPr>
                <a:t>Vytvořte</a:t>
              </a:r>
              <a:r>
                <a:rPr sz="3200" spc="-8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si</a:t>
              </a:r>
              <a:r>
                <a:rPr sz="3200" spc="-4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b="1" dirty="0">
                  <a:solidFill>
                    <a:prstClr val="black"/>
                  </a:solidFill>
                  <a:latin typeface="+mj-lt"/>
                  <a:cs typeface="Open Sans"/>
                </a:rPr>
                <a:t>systém</a:t>
              </a:r>
              <a:r>
                <a:rPr sz="3200" b="1" spc="-2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přijímání,</a:t>
              </a:r>
              <a:r>
                <a:rPr sz="3200" spc="-7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 err="1">
                  <a:solidFill>
                    <a:prstClr val="black"/>
                  </a:solidFill>
                  <a:latin typeface="+mj-lt"/>
                  <a:cs typeface="Open Sans"/>
                </a:rPr>
                <a:t>šetření</a:t>
              </a:r>
              <a:r>
                <a:rPr sz="3200" spc="-5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br>
                <a:rPr lang="cs-CZ" sz="3200" spc="-50" dirty="0">
                  <a:solidFill>
                    <a:prstClr val="black"/>
                  </a:solidFill>
                  <a:latin typeface="+mj-lt"/>
                  <a:cs typeface="Open Sans"/>
                </a:rPr>
              </a:b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a</a:t>
              </a:r>
              <a:r>
                <a:rPr sz="3200" spc="-3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>
                  <a:solidFill>
                    <a:prstClr val="black"/>
                  </a:solidFill>
                  <a:latin typeface="+mj-lt"/>
                  <a:cs typeface="Open Sans"/>
                </a:rPr>
                <a:t>řešení </a:t>
              </a:r>
              <a:r>
                <a:rPr sz="3200" dirty="0" err="1">
                  <a:solidFill>
                    <a:prstClr val="black"/>
                  </a:solidFill>
                  <a:latin typeface="+mj-lt"/>
                  <a:cs typeface="Open Sans"/>
                </a:rPr>
                <a:t>sousedských</a:t>
              </a:r>
              <a:r>
                <a:rPr sz="3200" spc="-8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 err="1">
                  <a:solidFill>
                    <a:prstClr val="black"/>
                  </a:solidFill>
                  <a:latin typeface="+mj-lt"/>
                  <a:cs typeface="Open Sans"/>
                </a:rPr>
                <a:t>stížností</a:t>
              </a:r>
              <a:endParaRPr sz="3200" dirty="0">
                <a:solidFill>
                  <a:prstClr val="black"/>
                </a:solidFill>
                <a:latin typeface="+mj-lt"/>
                <a:cs typeface="Open Sans"/>
              </a:endParaRPr>
            </a:p>
          </p:txBody>
        </p:sp>
      </p:grpSp>
      <p:grpSp>
        <p:nvGrpSpPr>
          <p:cNvPr id="6" name="Skupina 5">
            <a:extLst>
              <a:ext uri="{FF2B5EF4-FFF2-40B4-BE49-F238E27FC236}">
                <a16:creationId xmlns:a16="http://schemas.microsoft.com/office/drawing/2014/main" id="{025D387C-2894-37DE-5E76-1D07D9B43D1A}"/>
              </a:ext>
            </a:extLst>
          </p:cNvPr>
          <p:cNvGrpSpPr/>
          <p:nvPr/>
        </p:nvGrpSpPr>
        <p:grpSpPr>
          <a:xfrm>
            <a:off x="1257301" y="7346500"/>
            <a:ext cx="10684426" cy="1066959"/>
            <a:chOff x="1257301" y="7199540"/>
            <a:chExt cx="10684426" cy="1066959"/>
          </a:xfrm>
        </p:grpSpPr>
        <p:sp>
          <p:nvSpPr>
            <p:cNvPr id="10" name="object 10"/>
            <p:cNvSpPr/>
            <p:nvPr/>
          </p:nvSpPr>
          <p:spPr>
            <a:xfrm>
              <a:off x="1257301" y="7308204"/>
              <a:ext cx="849630" cy="849630"/>
            </a:xfrm>
            <a:custGeom>
              <a:avLst/>
              <a:gdLst/>
              <a:ahLst/>
              <a:cxnLst/>
              <a:rect l="l" t="t" r="r" b="b"/>
              <a:pathLst>
                <a:path w="424815" h="424814">
                  <a:moveTo>
                    <a:pt x="212217" y="0"/>
                  </a:moveTo>
                  <a:lnTo>
                    <a:pt x="163556" y="5604"/>
                  </a:lnTo>
                  <a:lnTo>
                    <a:pt x="118887" y="21569"/>
                  </a:lnTo>
                  <a:lnTo>
                    <a:pt x="79484" y="46620"/>
                  </a:lnTo>
                  <a:lnTo>
                    <a:pt x="46620" y="79484"/>
                  </a:lnTo>
                  <a:lnTo>
                    <a:pt x="21569" y="118887"/>
                  </a:lnTo>
                  <a:lnTo>
                    <a:pt x="5604" y="163556"/>
                  </a:lnTo>
                  <a:lnTo>
                    <a:pt x="0" y="212217"/>
                  </a:lnTo>
                  <a:lnTo>
                    <a:pt x="5604" y="260877"/>
                  </a:lnTo>
                  <a:lnTo>
                    <a:pt x="21569" y="305546"/>
                  </a:lnTo>
                  <a:lnTo>
                    <a:pt x="46620" y="344949"/>
                  </a:lnTo>
                  <a:lnTo>
                    <a:pt x="79484" y="377813"/>
                  </a:lnTo>
                  <a:lnTo>
                    <a:pt x="118887" y="402864"/>
                  </a:lnTo>
                  <a:lnTo>
                    <a:pt x="163556" y="418829"/>
                  </a:lnTo>
                  <a:lnTo>
                    <a:pt x="212217" y="424434"/>
                  </a:lnTo>
                  <a:lnTo>
                    <a:pt x="260877" y="418829"/>
                  </a:lnTo>
                  <a:lnTo>
                    <a:pt x="305546" y="402864"/>
                  </a:lnTo>
                  <a:lnTo>
                    <a:pt x="344949" y="377813"/>
                  </a:lnTo>
                  <a:lnTo>
                    <a:pt x="377813" y="344949"/>
                  </a:lnTo>
                  <a:lnTo>
                    <a:pt x="402864" y="305546"/>
                  </a:lnTo>
                  <a:lnTo>
                    <a:pt x="418829" y="260877"/>
                  </a:lnTo>
                  <a:lnTo>
                    <a:pt x="424434" y="212217"/>
                  </a:lnTo>
                  <a:lnTo>
                    <a:pt x="418829" y="163556"/>
                  </a:lnTo>
                  <a:lnTo>
                    <a:pt x="402864" y="118887"/>
                  </a:lnTo>
                  <a:lnTo>
                    <a:pt x="377813" y="79484"/>
                  </a:lnTo>
                  <a:lnTo>
                    <a:pt x="344949" y="46620"/>
                  </a:lnTo>
                  <a:lnTo>
                    <a:pt x="305546" y="21569"/>
                  </a:lnTo>
                  <a:lnTo>
                    <a:pt x="260877" y="5604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3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052621DA-7E87-111E-6D27-F422156AA300}"/>
                </a:ext>
              </a:extLst>
            </p:cNvPr>
            <p:cNvSpPr txBox="1"/>
            <p:nvPr/>
          </p:nvSpPr>
          <p:spPr>
            <a:xfrm>
              <a:off x="2621281" y="7199540"/>
              <a:ext cx="9320446" cy="1066959"/>
            </a:xfrm>
            <a:prstGeom prst="rect">
              <a:avLst/>
            </a:prstGeom>
          </p:spPr>
          <p:txBody>
            <a:bodyPr vert="horz" wrap="square" lIns="0" tIns="91440" rIns="0" bIns="0" rtlCol="0">
              <a:spAutoFit/>
            </a:bodyPr>
            <a:lstStyle/>
            <a:p>
              <a:pPr marR="86360">
                <a:lnSpc>
                  <a:spcPts val="3840"/>
                </a:lnSpc>
                <a:buClr>
                  <a:srgbClr val="FFFFFF"/>
                </a:buClr>
                <a:buSzPct val="112500"/>
                <a:tabLst>
                  <a:tab pos="1069340" algn="l"/>
                </a:tabLst>
                <a:defRPr/>
              </a:pPr>
              <a:r>
                <a:rPr sz="3200" b="1" dirty="0" err="1">
                  <a:solidFill>
                    <a:prstClr val="black"/>
                  </a:solidFill>
                  <a:latin typeface="+mj-lt"/>
                  <a:cs typeface="Open Sans"/>
                </a:rPr>
                <a:t>Práce</a:t>
              </a:r>
              <a:r>
                <a:rPr sz="3200" b="1" spc="-7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b="1" dirty="0">
                  <a:solidFill>
                    <a:prstClr val="black"/>
                  </a:solidFill>
                  <a:latin typeface="+mj-lt"/>
                  <a:cs typeface="Open Sans"/>
                </a:rPr>
                <a:t>se</a:t>
              </a:r>
              <a:r>
                <a:rPr sz="3200" b="1" spc="-3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b="1" dirty="0">
                  <a:solidFill>
                    <a:prstClr val="black"/>
                  </a:solidFill>
                  <a:latin typeface="+mj-lt"/>
                  <a:cs typeface="Open Sans"/>
                </a:rPr>
                <a:t>sousedstvím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(zapojení</a:t>
              </a:r>
              <a:r>
                <a:rPr sz="3200" spc="-7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>
                  <a:solidFill>
                    <a:prstClr val="black"/>
                  </a:solidFill>
                  <a:latin typeface="+mj-lt"/>
                  <a:cs typeface="Open Sans"/>
                </a:rPr>
                <a:t>mediátorů,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facilitátorů,</a:t>
              </a:r>
              <a:r>
                <a:rPr sz="3200" spc="-14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starousedlíků,</a:t>
              </a:r>
              <a:r>
                <a:rPr sz="3200" spc="-11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peer</a:t>
              </a:r>
              <a:r>
                <a:rPr sz="3200" spc="-9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pracovníků</a:t>
              </a:r>
              <a:r>
                <a:rPr sz="3200" spc="-9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>
                  <a:solidFill>
                    <a:prstClr val="black"/>
                  </a:solidFill>
                  <a:latin typeface="+mj-lt"/>
                  <a:cs typeface="Open Sans"/>
                </a:rPr>
                <a:t>apod.)</a:t>
              </a:r>
              <a:endParaRPr sz="3200" dirty="0">
                <a:solidFill>
                  <a:prstClr val="black"/>
                </a:solidFill>
                <a:latin typeface="+mj-lt"/>
                <a:cs typeface="Open Sans"/>
              </a:endParaRPr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7242605" y="9776115"/>
            <a:ext cx="181610" cy="302647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25400">
              <a:spcBef>
                <a:spcPts val="200"/>
              </a:spcBef>
              <a:defRPr/>
            </a:pPr>
            <a:r>
              <a:rPr dirty="0">
                <a:solidFill>
                  <a:srgbClr val="7E7E7E"/>
                </a:solidFill>
                <a:latin typeface="Open Sans"/>
                <a:cs typeface="Open Sans"/>
              </a:rPr>
              <a:t>5</a:t>
            </a:r>
            <a:endParaRPr>
              <a:solidFill>
                <a:prstClr val="black"/>
              </a:solidFill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40343" y="3932"/>
            <a:ext cx="5747655" cy="1021753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14400" y="1340898"/>
            <a:ext cx="11168743" cy="702756"/>
          </a:xfrm>
          <a:prstGeom prst="rect">
            <a:avLst/>
          </a:prstGeom>
        </p:spPr>
        <p:txBody>
          <a:bodyPr vert="horz" wrap="square" lIns="0" tIns="25400" rIns="0" bIns="0" rtlCol="0" anchor="ctr">
            <a:spAutoFit/>
          </a:bodyPr>
          <a:lstStyle/>
          <a:p>
            <a:pPr marL="25400">
              <a:spcBef>
                <a:spcPts val="200"/>
              </a:spcBef>
            </a:pPr>
            <a:r>
              <a:rPr dirty="0"/>
              <a:t>Prevence</a:t>
            </a:r>
            <a:r>
              <a:rPr spc="-30" dirty="0"/>
              <a:t> </a:t>
            </a:r>
            <a:r>
              <a:rPr dirty="0"/>
              <a:t>sousedských</a:t>
            </a:r>
            <a:r>
              <a:rPr spc="-40" dirty="0"/>
              <a:t> </a:t>
            </a:r>
            <a:r>
              <a:rPr spc="-20" dirty="0"/>
              <a:t>stížností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7242605" y="9776115"/>
            <a:ext cx="181610" cy="302647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25400">
              <a:spcBef>
                <a:spcPts val="200"/>
              </a:spcBef>
              <a:defRPr/>
            </a:pPr>
            <a:r>
              <a:rPr dirty="0">
                <a:solidFill>
                  <a:srgbClr val="7E7E7E"/>
                </a:solidFill>
                <a:latin typeface="Open Sans"/>
                <a:cs typeface="Open Sans"/>
              </a:rPr>
              <a:t>7</a:t>
            </a:r>
            <a:endParaRPr>
              <a:solidFill>
                <a:prstClr val="black"/>
              </a:solidFill>
              <a:latin typeface="Open Sans"/>
              <a:cs typeface="Open Sans"/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4AC2256-2368-900B-339D-DB344A11BB03}"/>
              </a:ext>
            </a:extLst>
          </p:cNvPr>
          <p:cNvGrpSpPr/>
          <p:nvPr/>
        </p:nvGrpSpPr>
        <p:grpSpPr>
          <a:xfrm>
            <a:off x="1257301" y="2598853"/>
            <a:ext cx="10687774" cy="849630"/>
            <a:chOff x="1257301" y="2598853"/>
            <a:chExt cx="10687774" cy="849630"/>
          </a:xfrm>
        </p:grpSpPr>
        <p:sp>
          <p:nvSpPr>
            <p:cNvPr id="11" name="object 11"/>
            <p:cNvSpPr txBox="1"/>
            <p:nvPr/>
          </p:nvSpPr>
          <p:spPr>
            <a:xfrm>
              <a:off x="2443741" y="2764623"/>
              <a:ext cx="9501334" cy="518091"/>
            </a:xfrm>
            <a:prstGeom prst="rect">
              <a:avLst/>
            </a:prstGeom>
          </p:spPr>
          <p:txBody>
            <a:bodyPr vert="horz" wrap="square" lIns="0" tIns="25400" rIns="0" bIns="0" rtlCol="0">
              <a:spAutoFit/>
            </a:bodyPr>
            <a:lstStyle/>
            <a:p>
              <a:pPr marL="25400">
                <a:spcBef>
                  <a:spcPts val="200"/>
                </a:spcBef>
                <a:tabLst>
                  <a:tab pos="942340" algn="l"/>
                </a:tabLst>
                <a:defRPr/>
              </a:pPr>
              <a:r>
                <a:rPr sz="4800" baseline="1736" dirty="0" err="1">
                  <a:solidFill>
                    <a:prstClr val="black"/>
                  </a:solidFill>
                  <a:latin typeface="+mj-lt"/>
                  <a:cs typeface="Open Sans"/>
                </a:rPr>
                <a:t>Vhodné</a:t>
              </a:r>
              <a:r>
                <a:rPr sz="4800" spc="-104" baseline="1736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4800" b="1" baseline="1736" dirty="0">
                  <a:solidFill>
                    <a:prstClr val="black"/>
                  </a:solidFill>
                  <a:latin typeface="+mj-lt"/>
                  <a:cs typeface="Open Sans"/>
                </a:rPr>
                <a:t>párování</a:t>
              </a:r>
              <a:r>
                <a:rPr sz="4800" b="1" spc="-88" baseline="1736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4800" baseline="1736" dirty="0">
                  <a:solidFill>
                    <a:prstClr val="black"/>
                  </a:solidFill>
                  <a:latin typeface="+mj-lt"/>
                  <a:cs typeface="Open Sans"/>
                </a:rPr>
                <a:t>bytu</a:t>
              </a:r>
              <a:r>
                <a:rPr sz="4800" spc="-60" baseline="1736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4800" baseline="1736" dirty="0">
                  <a:solidFill>
                    <a:prstClr val="black"/>
                  </a:solidFill>
                  <a:latin typeface="+mj-lt"/>
                  <a:cs typeface="Open Sans"/>
                </a:rPr>
                <a:t>a</a:t>
              </a:r>
              <a:r>
                <a:rPr sz="4800" spc="-30" baseline="1736" dirty="0">
                  <a:solidFill>
                    <a:prstClr val="black"/>
                  </a:solidFill>
                  <a:latin typeface="+mj-lt"/>
                  <a:cs typeface="Open Sans"/>
                </a:rPr>
                <a:t> nájemců</a:t>
              </a:r>
              <a:endParaRPr sz="4800" baseline="1736" dirty="0">
                <a:solidFill>
                  <a:prstClr val="black"/>
                </a:solidFill>
                <a:latin typeface="+mj-lt"/>
                <a:cs typeface="Open Sans"/>
              </a:endParaRPr>
            </a:p>
          </p:txBody>
        </p:sp>
        <p:sp>
          <p:nvSpPr>
            <p:cNvPr id="18" name="object 8">
              <a:extLst>
                <a:ext uri="{FF2B5EF4-FFF2-40B4-BE49-F238E27FC236}">
                  <a16:creationId xmlns:a16="http://schemas.microsoft.com/office/drawing/2014/main" id="{CA676146-E02E-653F-3950-D02BDD41AD07}"/>
                </a:ext>
              </a:extLst>
            </p:cNvPr>
            <p:cNvSpPr/>
            <p:nvPr/>
          </p:nvSpPr>
          <p:spPr>
            <a:xfrm>
              <a:off x="1257301" y="2598853"/>
              <a:ext cx="849630" cy="849630"/>
            </a:xfrm>
            <a:custGeom>
              <a:avLst/>
              <a:gdLst/>
              <a:ahLst/>
              <a:cxnLst/>
              <a:rect l="l" t="t" r="r" b="b"/>
              <a:pathLst>
                <a:path w="424815" h="424814">
                  <a:moveTo>
                    <a:pt x="212217" y="0"/>
                  </a:moveTo>
                  <a:lnTo>
                    <a:pt x="163556" y="5604"/>
                  </a:lnTo>
                  <a:lnTo>
                    <a:pt x="118887" y="21569"/>
                  </a:lnTo>
                  <a:lnTo>
                    <a:pt x="79484" y="46620"/>
                  </a:lnTo>
                  <a:lnTo>
                    <a:pt x="46620" y="79484"/>
                  </a:lnTo>
                  <a:lnTo>
                    <a:pt x="21569" y="118887"/>
                  </a:lnTo>
                  <a:lnTo>
                    <a:pt x="5604" y="163556"/>
                  </a:lnTo>
                  <a:lnTo>
                    <a:pt x="0" y="212216"/>
                  </a:lnTo>
                  <a:lnTo>
                    <a:pt x="5604" y="260877"/>
                  </a:lnTo>
                  <a:lnTo>
                    <a:pt x="21569" y="305546"/>
                  </a:lnTo>
                  <a:lnTo>
                    <a:pt x="46620" y="344949"/>
                  </a:lnTo>
                  <a:lnTo>
                    <a:pt x="79484" y="377813"/>
                  </a:lnTo>
                  <a:lnTo>
                    <a:pt x="118887" y="402864"/>
                  </a:lnTo>
                  <a:lnTo>
                    <a:pt x="163556" y="418829"/>
                  </a:lnTo>
                  <a:lnTo>
                    <a:pt x="212217" y="424433"/>
                  </a:lnTo>
                  <a:lnTo>
                    <a:pt x="260877" y="418829"/>
                  </a:lnTo>
                  <a:lnTo>
                    <a:pt x="305546" y="402864"/>
                  </a:lnTo>
                  <a:lnTo>
                    <a:pt x="344949" y="377813"/>
                  </a:lnTo>
                  <a:lnTo>
                    <a:pt x="377813" y="344949"/>
                  </a:lnTo>
                  <a:lnTo>
                    <a:pt x="402864" y="305546"/>
                  </a:lnTo>
                  <a:lnTo>
                    <a:pt x="418829" y="260877"/>
                  </a:lnTo>
                  <a:lnTo>
                    <a:pt x="424434" y="212216"/>
                  </a:lnTo>
                  <a:lnTo>
                    <a:pt x="418829" y="163556"/>
                  </a:lnTo>
                  <a:lnTo>
                    <a:pt x="402864" y="118887"/>
                  </a:lnTo>
                  <a:lnTo>
                    <a:pt x="377813" y="79484"/>
                  </a:lnTo>
                  <a:lnTo>
                    <a:pt x="344949" y="46620"/>
                  </a:lnTo>
                  <a:lnTo>
                    <a:pt x="305546" y="21569"/>
                  </a:lnTo>
                  <a:lnTo>
                    <a:pt x="260877" y="5604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1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5" name="Skupina 4">
            <a:extLst>
              <a:ext uri="{FF2B5EF4-FFF2-40B4-BE49-F238E27FC236}">
                <a16:creationId xmlns:a16="http://schemas.microsoft.com/office/drawing/2014/main" id="{ED8DB44E-C738-D4BA-7292-B8AECA8DB6E0}"/>
              </a:ext>
            </a:extLst>
          </p:cNvPr>
          <p:cNvGrpSpPr/>
          <p:nvPr/>
        </p:nvGrpSpPr>
        <p:grpSpPr>
          <a:xfrm>
            <a:off x="1257301" y="4392065"/>
            <a:ext cx="10687774" cy="1010533"/>
            <a:chOff x="1257301" y="4365048"/>
            <a:chExt cx="10687774" cy="1010533"/>
          </a:xfrm>
        </p:grpSpPr>
        <p:sp>
          <p:nvSpPr>
            <p:cNvPr id="10" name="object 10"/>
            <p:cNvSpPr txBox="1"/>
            <p:nvPr/>
          </p:nvSpPr>
          <p:spPr>
            <a:xfrm>
              <a:off x="2443741" y="4365048"/>
              <a:ext cx="9501334" cy="1010533"/>
            </a:xfrm>
            <a:prstGeom prst="rect">
              <a:avLst/>
            </a:prstGeom>
          </p:spPr>
          <p:txBody>
            <a:bodyPr vert="horz" wrap="square" lIns="0" tIns="25400" rIns="0" bIns="0" rtlCol="0">
              <a:spAutoFit/>
            </a:bodyPr>
            <a:lstStyle/>
            <a:p>
              <a:pPr marL="25400" marR="10160">
                <a:spcBef>
                  <a:spcPts val="200"/>
                </a:spcBef>
                <a:defRPr/>
              </a:pP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Seznámení</a:t>
              </a:r>
              <a:r>
                <a:rPr sz="3200" spc="-8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nájemců</a:t>
              </a:r>
              <a:r>
                <a:rPr sz="3200" spc="-3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s</a:t>
              </a:r>
              <a:r>
                <a:rPr sz="3200" spc="-3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relevantními</a:t>
              </a:r>
              <a:r>
                <a:rPr sz="3200" spc="-7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b="1" spc="-20" dirty="0">
                  <a:solidFill>
                    <a:prstClr val="black"/>
                  </a:solidFill>
                  <a:latin typeface="+mj-lt"/>
                  <a:cs typeface="Open Sans"/>
                </a:rPr>
                <a:t>pravidly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(předání</a:t>
              </a:r>
              <a:r>
                <a:rPr sz="3200" spc="-9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informací</a:t>
              </a:r>
              <a:r>
                <a:rPr sz="3200" spc="-7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o</a:t>
              </a:r>
              <a:r>
                <a:rPr sz="3200" spc="-3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tom,</a:t>
              </a:r>
              <a:r>
                <a:rPr sz="3200" spc="-6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jak</a:t>
              </a:r>
              <a:r>
                <a:rPr sz="3200" spc="-5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dirty="0">
                  <a:solidFill>
                    <a:prstClr val="black"/>
                  </a:solidFill>
                  <a:latin typeface="+mj-lt"/>
                  <a:cs typeface="Open Sans"/>
                </a:rPr>
                <a:t>být</a:t>
              </a:r>
              <a:r>
                <a:rPr sz="3200" spc="-5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spc="-20" dirty="0">
                  <a:solidFill>
                    <a:prstClr val="black"/>
                  </a:solidFill>
                  <a:latin typeface="+mj-lt"/>
                  <a:cs typeface="Open Sans"/>
                </a:rPr>
                <a:t>dobrým nájemcem)</a:t>
              </a:r>
              <a:endParaRPr sz="3200" dirty="0">
                <a:solidFill>
                  <a:prstClr val="black"/>
                </a:solidFill>
                <a:latin typeface="+mj-lt"/>
                <a:cs typeface="Open Sans"/>
              </a:endParaRPr>
            </a:p>
          </p:txBody>
        </p:sp>
        <p:sp>
          <p:nvSpPr>
            <p:cNvPr id="19" name="object 8">
              <a:extLst>
                <a:ext uri="{FF2B5EF4-FFF2-40B4-BE49-F238E27FC236}">
                  <a16:creationId xmlns:a16="http://schemas.microsoft.com/office/drawing/2014/main" id="{F75A6142-B412-1625-97AD-B210349A920F}"/>
                </a:ext>
              </a:extLst>
            </p:cNvPr>
            <p:cNvSpPr/>
            <p:nvPr/>
          </p:nvSpPr>
          <p:spPr>
            <a:xfrm>
              <a:off x="1257301" y="4445499"/>
              <a:ext cx="849630" cy="849630"/>
            </a:xfrm>
            <a:custGeom>
              <a:avLst/>
              <a:gdLst/>
              <a:ahLst/>
              <a:cxnLst/>
              <a:rect l="l" t="t" r="r" b="b"/>
              <a:pathLst>
                <a:path w="424815" h="424814">
                  <a:moveTo>
                    <a:pt x="212217" y="0"/>
                  </a:moveTo>
                  <a:lnTo>
                    <a:pt x="163556" y="5604"/>
                  </a:lnTo>
                  <a:lnTo>
                    <a:pt x="118887" y="21569"/>
                  </a:lnTo>
                  <a:lnTo>
                    <a:pt x="79484" y="46620"/>
                  </a:lnTo>
                  <a:lnTo>
                    <a:pt x="46620" y="79484"/>
                  </a:lnTo>
                  <a:lnTo>
                    <a:pt x="21569" y="118887"/>
                  </a:lnTo>
                  <a:lnTo>
                    <a:pt x="5604" y="163556"/>
                  </a:lnTo>
                  <a:lnTo>
                    <a:pt x="0" y="212216"/>
                  </a:lnTo>
                  <a:lnTo>
                    <a:pt x="5604" y="260877"/>
                  </a:lnTo>
                  <a:lnTo>
                    <a:pt x="21569" y="305546"/>
                  </a:lnTo>
                  <a:lnTo>
                    <a:pt x="46620" y="344949"/>
                  </a:lnTo>
                  <a:lnTo>
                    <a:pt x="79484" y="377813"/>
                  </a:lnTo>
                  <a:lnTo>
                    <a:pt x="118887" y="402864"/>
                  </a:lnTo>
                  <a:lnTo>
                    <a:pt x="163556" y="418829"/>
                  </a:lnTo>
                  <a:lnTo>
                    <a:pt x="212217" y="424433"/>
                  </a:lnTo>
                  <a:lnTo>
                    <a:pt x="260877" y="418829"/>
                  </a:lnTo>
                  <a:lnTo>
                    <a:pt x="305546" y="402864"/>
                  </a:lnTo>
                  <a:lnTo>
                    <a:pt x="344949" y="377813"/>
                  </a:lnTo>
                  <a:lnTo>
                    <a:pt x="377813" y="344949"/>
                  </a:lnTo>
                  <a:lnTo>
                    <a:pt x="402864" y="305546"/>
                  </a:lnTo>
                  <a:lnTo>
                    <a:pt x="418829" y="260877"/>
                  </a:lnTo>
                  <a:lnTo>
                    <a:pt x="424434" y="212216"/>
                  </a:lnTo>
                  <a:lnTo>
                    <a:pt x="418829" y="163556"/>
                  </a:lnTo>
                  <a:lnTo>
                    <a:pt x="402864" y="118887"/>
                  </a:lnTo>
                  <a:lnTo>
                    <a:pt x="377813" y="79484"/>
                  </a:lnTo>
                  <a:lnTo>
                    <a:pt x="344949" y="46620"/>
                  </a:lnTo>
                  <a:lnTo>
                    <a:pt x="305546" y="21569"/>
                  </a:lnTo>
                  <a:lnTo>
                    <a:pt x="260877" y="5604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2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3" name="Skupina 2">
            <a:extLst>
              <a:ext uri="{FF2B5EF4-FFF2-40B4-BE49-F238E27FC236}">
                <a16:creationId xmlns:a16="http://schemas.microsoft.com/office/drawing/2014/main" id="{DF041446-3395-8137-B8FC-F0BB9D8919D1}"/>
              </a:ext>
            </a:extLst>
          </p:cNvPr>
          <p:cNvGrpSpPr/>
          <p:nvPr/>
        </p:nvGrpSpPr>
        <p:grpSpPr>
          <a:xfrm>
            <a:off x="1257301" y="6346180"/>
            <a:ext cx="10687774" cy="849630"/>
            <a:chOff x="1257301" y="6624885"/>
            <a:chExt cx="10687774" cy="849630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FA0F03DB-BC32-8E21-55BC-BD303E80890D}"/>
                </a:ext>
              </a:extLst>
            </p:cNvPr>
            <p:cNvSpPr txBox="1"/>
            <p:nvPr/>
          </p:nvSpPr>
          <p:spPr>
            <a:xfrm>
              <a:off x="2443741" y="6790655"/>
              <a:ext cx="9501334" cy="518091"/>
            </a:xfrm>
            <a:prstGeom prst="rect">
              <a:avLst/>
            </a:prstGeom>
          </p:spPr>
          <p:txBody>
            <a:bodyPr vert="horz" wrap="square" lIns="0" tIns="25400" rIns="0" bIns="0" rtlCol="0">
              <a:spAutoFit/>
            </a:bodyPr>
            <a:lstStyle/>
            <a:p>
              <a:pPr marL="25400" marR="10160">
                <a:spcBef>
                  <a:spcPts val="200"/>
                </a:spcBef>
                <a:defRPr/>
              </a:pPr>
              <a:r>
                <a:rPr lang="cs-CZ" sz="3200" b="1" dirty="0">
                  <a:solidFill>
                    <a:prstClr val="black"/>
                  </a:solidFill>
                  <a:latin typeface="+mj-lt"/>
                  <a:cs typeface="Open Sans"/>
                </a:rPr>
                <a:t>Seznámení</a:t>
              </a:r>
              <a:r>
                <a:rPr lang="cs-CZ" sz="3200" dirty="0">
                  <a:solidFill>
                    <a:prstClr val="black"/>
                  </a:solidFill>
                  <a:latin typeface="+mj-lt"/>
                  <a:cs typeface="Open Sans"/>
                </a:rPr>
                <a:t> nájemce se sousedy a sousedstvím</a:t>
              </a:r>
            </a:p>
          </p:txBody>
        </p:sp>
        <p:sp>
          <p:nvSpPr>
            <p:cNvPr id="20" name="object 8">
              <a:extLst>
                <a:ext uri="{FF2B5EF4-FFF2-40B4-BE49-F238E27FC236}">
                  <a16:creationId xmlns:a16="http://schemas.microsoft.com/office/drawing/2014/main" id="{15017476-C33B-079C-A94B-76AC9DBAAF80}"/>
                </a:ext>
              </a:extLst>
            </p:cNvPr>
            <p:cNvSpPr/>
            <p:nvPr/>
          </p:nvSpPr>
          <p:spPr>
            <a:xfrm>
              <a:off x="1257301" y="6624885"/>
              <a:ext cx="849630" cy="849630"/>
            </a:xfrm>
            <a:custGeom>
              <a:avLst/>
              <a:gdLst/>
              <a:ahLst/>
              <a:cxnLst/>
              <a:rect l="l" t="t" r="r" b="b"/>
              <a:pathLst>
                <a:path w="424815" h="424814">
                  <a:moveTo>
                    <a:pt x="212217" y="0"/>
                  </a:moveTo>
                  <a:lnTo>
                    <a:pt x="163556" y="5604"/>
                  </a:lnTo>
                  <a:lnTo>
                    <a:pt x="118887" y="21569"/>
                  </a:lnTo>
                  <a:lnTo>
                    <a:pt x="79484" y="46620"/>
                  </a:lnTo>
                  <a:lnTo>
                    <a:pt x="46620" y="79484"/>
                  </a:lnTo>
                  <a:lnTo>
                    <a:pt x="21569" y="118887"/>
                  </a:lnTo>
                  <a:lnTo>
                    <a:pt x="5604" y="163556"/>
                  </a:lnTo>
                  <a:lnTo>
                    <a:pt x="0" y="212216"/>
                  </a:lnTo>
                  <a:lnTo>
                    <a:pt x="5604" y="260877"/>
                  </a:lnTo>
                  <a:lnTo>
                    <a:pt x="21569" y="305546"/>
                  </a:lnTo>
                  <a:lnTo>
                    <a:pt x="46620" y="344949"/>
                  </a:lnTo>
                  <a:lnTo>
                    <a:pt x="79484" y="377813"/>
                  </a:lnTo>
                  <a:lnTo>
                    <a:pt x="118887" y="402864"/>
                  </a:lnTo>
                  <a:lnTo>
                    <a:pt x="163556" y="418829"/>
                  </a:lnTo>
                  <a:lnTo>
                    <a:pt x="212217" y="424433"/>
                  </a:lnTo>
                  <a:lnTo>
                    <a:pt x="260877" y="418829"/>
                  </a:lnTo>
                  <a:lnTo>
                    <a:pt x="305546" y="402864"/>
                  </a:lnTo>
                  <a:lnTo>
                    <a:pt x="344949" y="377813"/>
                  </a:lnTo>
                  <a:lnTo>
                    <a:pt x="377813" y="344949"/>
                  </a:lnTo>
                  <a:lnTo>
                    <a:pt x="402864" y="305546"/>
                  </a:lnTo>
                  <a:lnTo>
                    <a:pt x="418829" y="260877"/>
                  </a:lnTo>
                  <a:lnTo>
                    <a:pt x="424434" y="212216"/>
                  </a:lnTo>
                  <a:lnTo>
                    <a:pt x="418829" y="163556"/>
                  </a:lnTo>
                  <a:lnTo>
                    <a:pt x="402864" y="118887"/>
                  </a:lnTo>
                  <a:lnTo>
                    <a:pt x="377813" y="79484"/>
                  </a:lnTo>
                  <a:lnTo>
                    <a:pt x="344949" y="46620"/>
                  </a:lnTo>
                  <a:lnTo>
                    <a:pt x="305546" y="21569"/>
                  </a:lnTo>
                  <a:lnTo>
                    <a:pt x="260877" y="5604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3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2" name="Skupina 1">
            <a:extLst>
              <a:ext uri="{FF2B5EF4-FFF2-40B4-BE49-F238E27FC236}">
                <a16:creationId xmlns:a16="http://schemas.microsoft.com/office/drawing/2014/main" id="{4B3B49E4-D733-5818-1221-FACC045292A9}"/>
              </a:ext>
            </a:extLst>
          </p:cNvPr>
          <p:cNvGrpSpPr/>
          <p:nvPr/>
        </p:nvGrpSpPr>
        <p:grpSpPr>
          <a:xfrm>
            <a:off x="1257301" y="8139391"/>
            <a:ext cx="10687774" cy="849630"/>
            <a:chOff x="1257301" y="8139391"/>
            <a:chExt cx="10687774" cy="849630"/>
          </a:xfrm>
        </p:grpSpPr>
        <p:sp>
          <p:nvSpPr>
            <p:cNvPr id="16" name="object 15">
              <a:extLst>
                <a:ext uri="{FF2B5EF4-FFF2-40B4-BE49-F238E27FC236}">
                  <a16:creationId xmlns:a16="http://schemas.microsoft.com/office/drawing/2014/main" id="{990E2951-3159-6938-494C-83CE6A5AAABA}"/>
                </a:ext>
              </a:extLst>
            </p:cNvPr>
            <p:cNvSpPr txBox="1"/>
            <p:nvPr/>
          </p:nvSpPr>
          <p:spPr>
            <a:xfrm>
              <a:off x="2443741" y="8305161"/>
              <a:ext cx="9501334" cy="518091"/>
            </a:xfrm>
            <a:prstGeom prst="rect">
              <a:avLst/>
            </a:prstGeom>
          </p:spPr>
          <p:txBody>
            <a:bodyPr vert="horz" wrap="square" lIns="0" tIns="25400" rIns="0" bIns="0" rtlCol="0">
              <a:spAutoFit/>
            </a:bodyPr>
            <a:lstStyle/>
            <a:p>
              <a:pPr marL="24130">
                <a:buClr>
                  <a:srgbClr val="FFFFFF"/>
                </a:buClr>
                <a:buSzPct val="112500"/>
                <a:tabLst>
                  <a:tab pos="372110" algn="l"/>
                  <a:tab pos="942340" algn="l"/>
                </a:tabLst>
                <a:defRPr/>
              </a:pPr>
              <a:r>
                <a:rPr sz="3200" b="1" dirty="0" err="1">
                  <a:solidFill>
                    <a:prstClr val="black"/>
                  </a:solidFill>
                  <a:latin typeface="+mj-lt"/>
                  <a:cs typeface="Open Sans"/>
                </a:rPr>
                <a:t>Protikrizové</a:t>
              </a:r>
              <a:r>
                <a:rPr sz="3200" b="1" spc="-110" dirty="0">
                  <a:solidFill>
                    <a:prstClr val="black"/>
                  </a:solidFill>
                  <a:latin typeface="+mj-lt"/>
                  <a:cs typeface="Open Sans"/>
                </a:rPr>
                <a:t> </a:t>
              </a:r>
              <a:r>
                <a:rPr sz="3200" b="1" spc="-20" dirty="0">
                  <a:solidFill>
                    <a:prstClr val="black"/>
                  </a:solidFill>
                  <a:latin typeface="+mj-lt"/>
                  <a:cs typeface="Open Sans"/>
                </a:rPr>
                <a:t>plánování</a:t>
              </a:r>
              <a:endParaRPr sz="3200" dirty="0">
                <a:solidFill>
                  <a:prstClr val="black"/>
                </a:solidFill>
                <a:latin typeface="+mj-lt"/>
                <a:cs typeface="Open Sans"/>
              </a:endParaRPr>
            </a:p>
          </p:txBody>
        </p: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61CCE229-6CA4-096D-47C7-CF62A6E62CB9}"/>
                </a:ext>
              </a:extLst>
            </p:cNvPr>
            <p:cNvSpPr/>
            <p:nvPr/>
          </p:nvSpPr>
          <p:spPr>
            <a:xfrm>
              <a:off x="1257301" y="8139391"/>
              <a:ext cx="849630" cy="849630"/>
            </a:xfrm>
            <a:custGeom>
              <a:avLst/>
              <a:gdLst/>
              <a:ahLst/>
              <a:cxnLst/>
              <a:rect l="l" t="t" r="r" b="b"/>
              <a:pathLst>
                <a:path w="424815" h="424814">
                  <a:moveTo>
                    <a:pt x="212217" y="0"/>
                  </a:moveTo>
                  <a:lnTo>
                    <a:pt x="163556" y="5604"/>
                  </a:lnTo>
                  <a:lnTo>
                    <a:pt x="118887" y="21569"/>
                  </a:lnTo>
                  <a:lnTo>
                    <a:pt x="79484" y="46620"/>
                  </a:lnTo>
                  <a:lnTo>
                    <a:pt x="46620" y="79484"/>
                  </a:lnTo>
                  <a:lnTo>
                    <a:pt x="21569" y="118887"/>
                  </a:lnTo>
                  <a:lnTo>
                    <a:pt x="5604" y="163556"/>
                  </a:lnTo>
                  <a:lnTo>
                    <a:pt x="0" y="212216"/>
                  </a:lnTo>
                  <a:lnTo>
                    <a:pt x="5604" y="260877"/>
                  </a:lnTo>
                  <a:lnTo>
                    <a:pt x="21569" y="305546"/>
                  </a:lnTo>
                  <a:lnTo>
                    <a:pt x="46620" y="344949"/>
                  </a:lnTo>
                  <a:lnTo>
                    <a:pt x="79484" y="377813"/>
                  </a:lnTo>
                  <a:lnTo>
                    <a:pt x="118887" y="402864"/>
                  </a:lnTo>
                  <a:lnTo>
                    <a:pt x="163556" y="418829"/>
                  </a:lnTo>
                  <a:lnTo>
                    <a:pt x="212217" y="424433"/>
                  </a:lnTo>
                  <a:lnTo>
                    <a:pt x="260877" y="418829"/>
                  </a:lnTo>
                  <a:lnTo>
                    <a:pt x="305546" y="402864"/>
                  </a:lnTo>
                  <a:lnTo>
                    <a:pt x="344949" y="377813"/>
                  </a:lnTo>
                  <a:lnTo>
                    <a:pt x="377813" y="344949"/>
                  </a:lnTo>
                  <a:lnTo>
                    <a:pt x="402864" y="305546"/>
                  </a:lnTo>
                  <a:lnTo>
                    <a:pt x="418829" y="260877"/>
                  </a:lnTo>
                  <a:lnTo>
                    <a:pt x="424434" y="212216"/>
                  </a:lnTo>
                  <a:lnTo>
                    <a:pt x="418829" y="163556"/>
                  </a:lnTo>
                  <a:lnTo>
                    <a:pt x="402864" y="118887"/>
                  </a:lnTo>
                  <a:lnTo>
                    <a:pt x="377813" y="79484"/>
                  </a:lnTo>
                  <a:lnTo>
                    <a:pt x="344949" y="46620"/>
                  </a:lnTo>
                  <a:lnTo>
                    <a:pt x="305546" y="21569"/>
                  </a:lnTo>
                  <a:lnTo>
                    <a:pt x="260877" y="5604"/>
                  </a:lnTo>
                  <a:lnTo>
                    <a:pt x="212217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 anchor="ctr"/>
            <a:lstStyle/>
            <a:p>
              <a:pPr algn="ctr">
                <a:defRPr/>
              </a:pPr>
              <a:r>
                <a:rPr lang="cs-CZ" sz="3600" b="1" dirty="0">
                  <a:solidFill>
                    <a:prstClr val="white"/>
                  </a:solidFill>
                  <a:latin typeface="+mj-lt"/>
                </a:rPr>
                <a:t>4</a:t>
              </a:r>
              <a:endParaRPr sz="3600" b="1" dirty="0">
                <a:solidFill>
                  <a:prstClr val="white"/>
                </a:solidFill>
                <a:latin typeface="+mj-lt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9860F-44DE-E106-A7A7-9A16521B9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9D6CBB-FCFC-6449-B169-9447011C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Stížnosti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A3639946-07D2-8195-0260-C38457F10699}"/>
              </a:ext>
            </a:extLst>
          </p:cNvPr>
          <p:cNvSpPr txBox="1">
            <a:spLocks/>
          </p:cNvSpPr>
          <p:nvPr/>
        </p:nvSpPr>
        <p:spPr>
          <a:xfrm>
            <a:off x="1701918" y="2361508"/>
            <a:ext cx="10632560" cy="6700847"/>
          </a:xfrm>
          <a:prstGeom prst="roundRect">
            <a:avLst>
              <a:gd name="adj" fmla="val 3773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Nastavení prostředí:</a:t>
            </a:r>
          </a:p>
          <a:p>
            <a:pPr marL="0" indent="0" fontAlgn="base">
              <a:buNone/>
            </a:pPr>
            <a:r>
              <a:rPr lang="cs-CZ" sz="2800" dirty="0"/>
              <a:t>obecně viz výše, specificky ukotvení procesů prevence a řešení sousedských stížností na různých úrovních</a:t>
            </a:r>
          </a:p>
          <a:p>
            <a:pPr fontAlgn="base"/>
            <a:r>
              <a:rPr lang="cs-CZ" sz="2400" b="1" dirty="0"/>
              <a:t>Ukotvit v Metodice/směrnici/pracovní postupu obce (viz brožura MPSV 2023)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transparentní úprava, jak stížnosti přijímat, evidovat, vyhodnocovat a řešit (lhůty)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šetření oprávněnosti, návazně šetření zajištění nápravy (dodržení opatření)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konzistentní systém výzev k nápravě závadové jednání – odstupňovaný podle závažnosti, lhůty k nápravě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definováno, kdy už jde o výpovědní důvod (dle OZ), důvod neprodloužení NS (interně)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procesu vyřizování stížností jasně oddělovat role SP (asistence) a správa (poskytovatel POB)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sz="2000" dirty="0"/>
              <a:t>možnost statického zpracování: monitorovat a analyzovat vývoj v sousedství</a:t>
            </a:r>
          </a:p>
          <a:p>
            <a:pPr marL="457200" lvl="1" indent="0" fontAlgn="base">
              <a:buNone/>
            </a:pPr>
            <a:endParaRPr lang="cs-CZ" sz="2000" dirty="0"/>
          </a:p>
          <a:p>
            <a:pPr fontAlgn="base"/>
            <a:r>
              <a:rPr lang="cs-CZ" sz="2400" b="1" dirty="0"/>
              <a:t>zajistit obeznámenost nájemnictva a veřejnosti s postupem řešení sousedských stížností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500B91-7179-B72A-6DD5-23276D0D4B89}"/>
              </a:ext>
            </a:extLst>
          </p:cNvPr>
          <p:cNvSpPr txBox="1">
            <a:spLocks/>
          </p:cNvSpPr>
          <p:nvPr/>
        </p:nvSpPr>
        <p:spPr>
          <a:xfrm>
            <a:off x="12704963" y="2361508"/>
            <a:ext cx="3881120" cy="2552318"/>
          </a:xfrm>
          <a:prstGeom prst="roundRect">
            <a:avLst>
              <a:gd name="adj" fmla="val 707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800" b="1" dirty="0"/>
              <a:t>Pozice v týmu POB: </a:t>
            </a:r>
            <a:r>
              <a:rPr lang="cs-CZ" sz="2400" b="1" dirty="0">
                <a:solidFill>
                  <a:srgbClr val="C00000"/>
                </a:solidFill>
              </a:rPr>
              <a:t>Pracovník podpory sousedství</a:t>
            </a:r>
          </a:p>
          <a:p>
            <a:pPr marL="0" indent="0">
              <a:buNone/>
            </a:pPr>
            <a:r>
              <a:rPr lang="cs-CZ" sz="2400" dirty="0"/>
              <a:t>Doporučený rozsah činnosti dle metodiky POB</a:t>
            </a:r>
          </a:p>
        </p:txBody>
      </p:sp>
    </p:spTree>
    <p:extLst>
      <p:ext uri="{BB962C8B-B14F-4D97-AF65-F5344CB8AC3E}">
        <p14:creationId xmlns:p14="http://schemas.microsoft.com/office/powerpoint/2010/main" val="91850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4EDBC-7562-3519-65BE-905D1A2EE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D11FBE10-8D3D-5E04-630C-187D59E94C3B}"/>
              </a:ext>
            </a:extLst>
          </p:cNvPr>
          <p:cNvSpPr/>
          <p:nvPr/>
        </p:nvSpPr>
        <p:spPr>
          <a:xfrm>
            <a:off x="9459884" y="3339937"/>
            <a:ext cx="7032567" cy="5619403"/>
          </a:xfrm>
          <a:prstGeom prst="roundRect">
            <a:avLst>
              <a:gd name="adj" fmla="val 711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algn="ctr"/>
            <a:r>
              <a:rPr lang="cs-CZ" sz="4400" b="1" dirty="0">
                <a:solidFill>
                  <a:schemeClr val="tx1"/>
                </a:solidFill>
              </a:rPr>
              <a:t>SOUSEDSKÉ SOUŽITÍ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97D7C67-9B12-4608-62F0-739422024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Důvody ztráty bydlení a nejčastější potíže při plnění podmínek nájemní smlouvy (I/II)</a:t>
            </a:r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585AB435-DF01-28B2-3602-1A3E62F47428}"/>
              </a:ext>
            </a:extLst>
          </p:cNvPr>
          <p:cNvSpPr/>
          <p:nvPr/>
        </p:nvSpPr>
        <p:spPr>
          <a:xfrm>
            <a:off x="1795550" y="3339937"/>
            <a:ext cx="7032567" cy="5619403"/>
          </a:xfrm>
          <a:prstGeom prst="roundRect">
            <a:avLst>
              <a:gd name="adj" fmla="val 711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algn="ctr"/>
            <a:r>
              <a:rPr lang="cs-CZ" sz="4400" b="1" dirty="0">
                <a:solidFill>
                  <a:schemeClr val="tx1"/>
                </a:solidFill>
              </a:rPr>
              <a:t>DLUHY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3142E729-DB42-11D5-47BC-EEBD8207CC33}"/>
              </a:ext>
            </a:extLst>
          </p:cNvPr>
          <p:cNvSpPr/>
          <p:nvPr/>
        </p:nvSpPr>
        <p:spPr>
          <a:xfrm>
            <a:off x="2082339" y="4586846"/>
            <a:ext cx="3125585" cy="482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Přímé faktory vzniku dluhů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F0AED282-4244-4BF0-2441-E3837C689D43}"/>
              </a:ext>
            </a:extLst>
          </p:cNvPr>
          <p:cNvSpPr/>
          <p:nvPr/>
        </p:nvSpPr>
        <p:spPr>
          <a:xfrm>
            <a:off x="5415743" y="4586846"/>
            <a:ext cx="3125585" cy="482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>
                <a:solidFill>
                  <a:schemeClr val="tx1"/>
                </a:solidFill>
              </a:rPr>
              <a:t>Nepřímé faktory</a:t>
            </a:r>
          </a:p>
        </p:txBody>
      </p: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3492B4FC-683F-FCCC-FEE1-289E1F5EC317}"/>
              </a:ext>
            </a:extLst>
          </p:cNvPr>
          <p:cNvCxnSpPr/>
          <p:nvPr/>
        </p:nvCxnSpPr>
        <p:spPr>
          <a:xfrm>
            <a:off x="5511336" y="4620097"/>
            <a:ext cx="0" cy="40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délník 22">
            <a:extLst>
              <a:ext uri="{FF2B5EF4-FFF2-40B4-BE49-F238E27FC236}">
                <a16:creationId xmlns:a16="http://schemas.microsoft.com/office/drawing/2014/main" id="{ACD27F30-7BBC-A559-7D5A-0518AEB90336}"/>
              </a:ext>
            </a:extLst>
          </p:cNvPr>
          <p:cNvSpPr/>
          <p:nvPr/>
        </p:nvSpPr>
        <p:spPr>
          <a:xfrm>
            <a:off x="2082339" y="5118863"/>
            <a:ext cx="3125585" cy="3493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Navýšení nákladů na bydlení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Pozdní vyřízení příspěvku a doplatku na bydlení (či nedodání všech potřebných dokumentů)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Finanční nestabilita (exekuce, nárazová práce, nepravidelné vyplácení výživného, jednorázový vyšší výdaj)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Jiné priority než úhrada bydlení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Partner nebo jiný rodinný příslušník si bere peníze a bydlení nehradí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Malá obeznámenost s povinnostmi, které se pojí s úhradou nákladů na bydlení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6F1D68F4-40AF-E6EF-3C11-E1827148A8E2}"/>
              </a:ext>
            </a:extLst>
          </p:cNvPr>
          <p:cNvSpPr/>
          <p:nvPr/>
        </p:nvSpPr>
        <p:spPr>
          <a:xfrm>
            <a:off x="5415743" y="5118863"/>
            <a:ext cx="3125585" cy="1769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Konflikt v rodině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Domácí násilí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Závislost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Podpora rodiny a přátel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Zhoršení zdravotní situace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Samota</a:t>
            </a: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EFCD194B-E0B6-252C-FE48-0D11BE7D0670}"/>
              </a:ext>
            </a:extLst>
          </p:cNvPr>
          <p:cNvSpPr/>
          <p:nvPr/>
        </p:nvSpPr>
        <p:spPr>
          <a:xfrm>
            <a:off x="9746674" y="4586846"/>
            <a:ext cx="2510440" cy="482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Přímé faktory vzniku konfliktů</a:t>
            </a: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B1F78413-E5FB-FC63-DE83-3521B5BDEC62}"/>
              </a:ext>
            </a:extLst>
          </p:cNvPr>
          <p:cNvSpPr/>
          <p:nvPr/>
        </p:nvSpPr>
        <p:spPr>
          <a:xfrm>
            <a:off x="12543903" y="4586846"/>
            <a:ext cx="3661759" cy="482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Nepřímé faktory</a:t>
            </a:r>
          </a:p>
        </p:txBody>
      </p:sp>
      <p:cxnSp>
        <p:nvCxnSpPr>
          <p:cNvPr id="31" name="Přímá spojnice 30">
            <a:extLst>
              <a:ext uri="{FF2B5EF4-FFF2-40B4-BE49-F238E27FC236}">
                <a16:creationId xmlns:a16="http://schemas.microsoft.com/office/drawing/2014/main" id="{A9893F70-940B-7ADF-B49A-E6F1B1AA92C1}"/>
              </a:ext>
            </a:extLst>
          </p:cNvPr>
          <p:cNvCxnSpPr/>
          <p:nvPr/>
        </p:nvCxnSpPr>
        <p:spPr>
          <a:xfrm>
            <a:off x="12408223" y="4620097"/>
            <a:ext cx="0" cy="40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délník 31">
            <a:extLst>
              <a:ext uri="{FF2B5EF4-FFF2-40B4-BE49-F238E27FC236}">
                <a16:creationId xmlns:a16="http://schemas.microsoft.com/office/drawing/2014/main" id="{E416CB62-888D-5535-56BD-0143BE98BCBE}"/>
              </a:ext>
            </a:extLst>
          </p:cNvPr>
          <p:cNvSpPr/>
          <p:nvPr/>
        </p:nvSpPr>
        <p:spPr>
          <a:xfrm>
            <a:off x="9746674" y="5116337"/>
            <a:ext cx="2510440" cy="2708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1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Hluk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Zápach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Nepořádek a nevhodné užívání společných prostor v domě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Konfliktní chování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Nevhodné chování návštěv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Nelegální činnost v prostorách domu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7DDA762B-4F2F-D825-01C6-BBE46AE88DBF}"/>
              </a:ext>
            </a:extLst>
          </p:cNvPr>
          <p:cNvSpPr/>
          <p:nvPr/>
        </p:nvSpPr>
        <p:spPr>
          <a:xfrm>
            <a:off x="12543903" y="5116337"/>
            <a:ext cx="3661760" cy="36625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Konflikt v rodině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Domácí násilí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Závislost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Podpora rodiny a přátel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Zhoršení zdravotní situace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Samota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Špatný technický stav bytu nebo nevhodné vybavení, či prostorové uspořádání bytu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Přelidněná domácnost nebo špatně spárovaný byt a domácnost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Neznalost pravidel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Nedostatek vhodného vyžití pro děti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1"/>
                </a:solidFill>
              </a:rPr>
              <a:t>Absence vhodných prostorů pro kouření</a:t>
            </a:r>
          </a:p>
        </p:txBody>
      </p:sp>
    </p:spTree>
    <p:extLst>
      <p:ext uri="{BB962C8B-B14F-4D97-AF65-F5344CB8AC3E}">
        <p14:creationId xmlns:p14="http://schemas.microsoft.com/office/powerpoint/2010/main" val="27219437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9B125-64BD-67D3-9E3A-CDBB3D55F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B4BA59-E6FF-0786-90CF-AF9B7CB0D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Jiná neplnění závazku nájemce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A6243712-C37B-ED01-D96F-2AEC71FD329B}"/>
              </a:ext>
            </a:extLst>
          </p:cNvPr>
          <p:cNvSpPr txBox="1">
            <a:spLocks/>
          </p:cNvSpPr>
          <p:nvPr/>
        </p:nvSpPr>
        <p:spPr>
          <a:xfrm>
            <a:off x="1570990" y="2802385"/>
            <a:ext cx="15146020" cy="5825230"/>
          </a:xfrm>
          <a:prstGeom prst="roundRect">
            <a:avLst>
              <a:gd name="adj" fmla="val 7387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Nesplnění oznamovací povinnosti nájemce/přelidnění bytu:</a:t>
            </a:r>
            <a:r>
              <a:rPr lang="cs-CZ" dirty="0"/>
              <a:t> </a:t>
            </a:r>
          </a:p>
          <a:p>
            <a:r>
              <a:rPr lang="cs-CZ" sz="2400" dirty="0"/>
              <a:t>Prevence před zabydlením: edukace, orientace (práva a povinnosti nájemce)</a:t>
            </a:r>
          </a:p>
          <a:p>
            <a:r>
              <a:rPr lang="cs-CZ" sz="2400" dirty="0"/>
              <a:t>Řešení situace: </a:t>
            </a:r>
          </a:p>
          <a:p>
            <a:pPr fontAlgn="base"/>
            <a:r>
              <a:rPr lang="cs-CZ" sz="2400" dirty="0"/>
              <a:t>asistence pracovníků při komunikaci s návštěvami, </a:t>
            </a:r>
          </a:p>
          <a:p>
            <a:pPr fontAlgn="base"/>
            <a:r>
              <a:rPr lang="cs-CZ" sz="2400" dirty="0"/>
              <a:t>změna zámků u bytů nebo využití formálních dokumentů, jako jsou výstražné dopisy či oficiálně vypadající upozornění. </a:t>
            </a:r>
          </a:p>
          <a:p>
            <a:pPr fontAlgn="base"/>
            <a:r>
              <a:rPr lang="cs-CZ" sz="2400" dirty="0"/>
              <a:t>návštěvy nezávislých osob, například techniků, kteří po konzultaci s nájemníkem vysvětlují pravidla návštěv</a:t>
            </a:r>
          </a:p>
          <a:p>
            <a:pPr fontAlgn="base"/>
            <a:r>
              <a:rPr lang="cs-CZ" sz="2400" dirty="0"/>
              <a:t>zasíťování dlouhodobých návštěv (většinou v akutní BN) ze sítě dostupných služeb a podpora řešení jejich </a:t>
            </a:r>
            <a:r>
              <a:rPr lang="cs-CZ" sz="2400" dirty="0" err="1"/>
              <a:t>exit.strategie</a:t>
            </a:r>
            <a:endParaRPr lang="cs-CZ" sz="2400" dirty="0"/>
          </a:p>
          <a:p>
            <a:r>
              <a:rPr lang="cs-CZ" sz="2400" dirty="0"/>
              <a:t>Snižování rizikovost situací na principu </a:t>
            </a:r>
            <a:r>
              <a:rPr lang="cs-CZ" sz="2400" dirty="0" err="1"/>
              <a:t>Harm</a:t>
            </a:r>
            <a:r>
              <a:rPr lang="cs-CZ" sz="2400" dirty="0"/>
              <a:t> </a:t>
            </a:r>
            <a:r>
              <a:rPr lang="cs-CZ" sz="2400" dirty="0" err="1"/>
              <a:t>reduction</a:t>
            </a:r>
            <a:r>
              <a:rPr lang="cs-CZ" sz="2400" dirty="0"/>
              <a:t>(asistence): navýšení záloh na služby; dočasné nahlášení osob do evidenčního listu (pokud lze); změny okruhu SPO</a:t>
            </a:r>
          </a:p>
        </p:txBody>
      </p:sp>
    </p:spTree>
    <p:extLst>
      <p:ext uri="{BB962C8B-B14F-4D97-AF65-F5344CB8AC3E}">
        <p14:creationId xmlns:p14="http://schemas.microsoft.com/office/powerpoint/2010/main" val="39452865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D5943-8B4A-A4EF-91CC-4E7D9854C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28BB2B-103E-4FAA-EDA0-925BC3F89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Jiná neplnění závazku nájemce a jak je zvládnout</a:t>
            </a:r>
            <a:br>
              <a:rPr lang="cs-CZ" dirty="0"/>
            </a:br>
            <a:br>
              <a:rPr lang="cs-CZ" sz="3100" dirty="0"/>
            </a:br>
            <a:endParaRPr lang="cs-CZ" sz="31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B29E79A7-17B2-D020-9E42-F83C31C9C1A8}"/>
              </a:ext>
            </a:extLst>
          </p:cNvPr>
          <p:cNvSpPr txBox="1">
            <a:spLocks/>
          </p:cNvSpPr>
          <p:nvPr/>
        </p:nvSpPr>
        <p:spPr>
          <a:xfrm>
            <a:off x="1775097" y="2391566"/>
            <a:ext cx="14737806" cy="6741042"/>
          </a:xfrm>
          <a:prstGeom prst="roundRect">
            <a:avLst>
              <a:gd name="adj" fmla="val 5525"/>
            </a:avLst>
          </a:prstGeom>
          <a:solidFill>
            <a:schemeClr val="bg2"/>
          </a:solidFill>
          <a:ln>
            <a:noFill/>
          </a:ln>
        </p:spPr>
        <p:txBody>
          <a:bodyPr vert="horz" lIns="180000" tIns="180000" rIns="180000" bIns="180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Užívání bytu v rozporu s běžným užíváním, nadměrné opotřebení bytu</a:t>
            </a:r>
            <a:endParaRPr lang="cs-CZ" dirty="0"/>
          </a:p>
          <a:p>
            <a:pPr marL="0" indent="0" fontAlgn="base">
              <a:buNone/>
            </a:pPr>
            <a:endParaRPr lang="cs-CZ" sz="2400" b="1" dirty="0"/>
          </a:p>
          <a:p>
            <a:pPr marL="0" indent="0" fontAlgn="base">
              <a:buNone/>
            </a:pPr>
            <a:r>
              <a:rPr lang="cs-CZ" sz="2400" b="1" dirty="0"/>
              <a:t>Prevence škod</a:t>
            </a:r>
            <a:r>
              <a:rPr lang="cs-CZ" sz="2400" dirty="0"/>
              <a:t>: před zabydlením</a:t>
            </a:r>
          </a:p>
          <a:p>
            <a:pPr marL="0" indent="0" fontAlgn="base">
              <a:buNone/>
            </a:pPr>
            <a:r>
              <a:rPr lang="cs-CZ" sz="2400" b="1" dirty="0"/>
              <a:t>Včasný záchyt škod: </a:t>
            </a:r>
            <a:r>
              <a:rPr lang="cs-CZ" sz="2400" dirty="0"/>
              <a:t>asistence - návštěvy v bytě / domovník/domovník-preventista/sousedé/ </a:t>
            </a:r>
          </a:p>
          <a:p>
            <a:pPr marL="0" indent="0" fontAlgn="base">
              <a:buNone/>
            </a:pPr>
            <a:r>
              <a:rPr lang="cs-CZ" sz="2400" dirty="0"/>
              <a:t>tým POB: pracovník technické správy - kontroly bytu (doporučeno pravidelné 2x za rok), pracovník podpory sousedství</a:t>
            </a:r>
          </a:p>
          <a:p>
            <a:pPr marL="0" indent="0" fontAlgn="base">
              <a:buNone/>
            </a:pPr>
            <a:r>
              <a:rPr lang="cs-CZ" sz="2400" b="1" dirty="0"/>
              <a:t>Snižování rizikovosti jednání/situací na principu </a:t>
            </a:r>
            <a:r>
              <a:rPr lang="cs-CZ" sz="2400" b="1" dirty="0" err="1"/>
              <a:t>Harm</a:t>
            </a:r>
            <a:r>
              <a:rPr lang="cs-CZ" sz="2400" b="1" dirty="0"/>
              <a:t>- </a:t>
            </a:r>
            <a:r>
              <a:rPr lang="cs-CZ" sz="2400" b="1" dirty="0" err="1"/>
              <a:t>reduction</a:t>
            </a:r>
            <a:r>
              <a:rPr lang="cs-CZ" sz="2400" b="1" dirty="0"/>
              <a:t> (asistence</a:t>
            </a:r>
            <a:r>
              <a:rPr lang="cs-CZ" sz="2400" dirty="0"/>
              <a:t>)</a:t>
            </a:r>
          </a:p>
          <a:p>
            <a:pPr fontAlgn="base"/>
            <a:r>
              <a:rPr lang="cs-CZ" sz="2400" dirty="0"/>
              <a:t>Technická opatření k nápravě stavu: včasné opravy, izolace apod. (pracovník technické správy, asistence)</a:t>
            </a:r>
          </a:p>
          <a:p>
            <a:r>
              <a:rPr lang="cs-CZ" sz="2400" dirty="0"/>
              <a:t>Preventivní přestěhování / výměna bytu: s cílem deeskalace konfliktu, chronické stížnosti (problematická oprávněnost, závažnost), prokazatelná snaha o nápravu</a:t>
            </a:r>
          </a:p>
          <a:p>
            <a:pPr marL="0" indent="0">
              <a:buNone/>
            </a:pPr>
            <a:r>
              <a:rPr lang="cs-CZ" sz="2400" b="1" dirty="0"/>
              <a:t>Další nástroje  sociální práce</a:t>
            </a:r>
          </a:p>
          <a:p>
            <a:pPr marL="0" indent="0">
              <a:buNone/>
            </a:pPr>
            <a:r>
              <a:rPr lang="cs-CZ" sz="2400" dirty="0"/>
              <a:t>Asistence v rámci IP s klientem: </a:t>
            </a:r>
            <a:r>
              <a:rPr lang="cs-CZ" sz="2400" dirty="0" err="1"/>
              <a:t>Doormanagement</a:t>
            </a:r>
            <a:r>
              <a:rPr lang="cs-CZ" sz="2400" dirty="0"/>
              <a:t>, Protikrizové plány, práce na principu </a:t>
            </a:r>
            <a:r>
              <a:rPr lang="cs-CZ" sz="2400" dirty="0" err="1"/>
              <a:t>Harm-reduction</a:t>
            </a:r>
            <a:r>
              <a:rPr lang="cs-CZ" sz="2400" dirty="0"/>
              <a:t> (Hromadění, užívání NL)</a:t>
            </a:r>
          </a:p>
        </p:txBody>
      </p:sp>
    </p:spTree>
    <p:extLst>
      <p:ext uri="{BB962C8B-B14F-4D97-AF65-F5344CB8AC3E}">
        <p14:creationId xmlns:p14="http://schemas.microsoft.com/office/powerpoint/2010/main" val="58892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5891784" y="2109217"/>
            <a:ext cx="11404600" cy="6690358"/>
            <a:chOff x="2945892" y="1054608"/>
            <a:chExt cx="5702300" cy="3345179"/>
          </a:xfrm>
        </p:grpSpPr>
        <p:sp>
          <p:nvSpPr>
            <p:cNvPr id="4" name="object 4"/>
            <p:cNvSpPr/>
            <p:nvPr/>
          </p:nvSpPr>
          <p:spPr>
            <a:xfrm>
              <a:off x="3162300" y="1054608"/>
              <a:ext cx="5485765" cy="3345179"/>
            </a:xfrm>
            <a:custGeom>
              <a:avLst/>
              <a:gdLst/>
              <a:ahLst/>
              <a:cxnLst/>
              <a:rect l="l" t="t" r="r" b="b"/>
              <a:pathLst>
                <a:path w="5485765" h="3345179">
                  <a:moveTo>
                    <a:pt x="5485638" y="0"/>
                  </a:moveTo>
                  <a:lnTo>
                    <a:pt x="0" y="0"/>
                  </a:lnTo>
                  <a:lnTo>
                    <a:pt x="0" y="3345179"/>
                  </a:lnTo>
                  <a:lnTo>
                    <a:pt x="5485638" y="3345179"/>
                  </a:lnTo>
                  <a:lnTo>
                    <a:pt x="5485638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76744" y="1189482"/>
              <a:ext cx="1038605" cy="143407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471981" y="1184719"/>
              <a:ext cx="1048385" cy="1443990"/>
            </a:xfrm>
            <a:custGeom>
              <a:avLst/>
              <a:gdLst/>
              <a:ahLst/>
              <a:cxnLst/>
              <a:rect l="l" t="t" r="r" b="b"/>
              <a:pathLst>
                <a:path w="1048384" h="1443989">
                  <a:moveTo>
                    <a:pt x="0" y="0"/>
                  </a:moveTo>
                  <a:lnTo>
                    <a:pt x="1048130" y="0"/>
                  </a:lnTo>
                  <a:lnTo>
                    <a:pt x="1048130" y="1443609"/>
                  </a:lnTo>
                  <a:lnTo>
                    <a:pt x="0" y="1443609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56960" y="2830830"/>
              <a:ext cx="995159" cy="143332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152197" y="2826067"/>
              <a:ext cx="1005205" cy="1443355"/>
            </a:xfrm>
            <a:custGeom>
              <a:avLst/>
              <a:gdLst/>
              <a:ahLst/>
              <a:cxnLst/>
              <a:rect l="l" t="t" r="r" b="b"/>
              <a:pathLst>
                <a:path w="1005204" h="1443354">
                  <a:moveTo>
                    <a:pt x="0" y="0"/>
                  </a:moveTo>
                  <a:lnTo>
                    <a:pt x="1004696" y="0"/>
                  </a:lnTo>
                  <a:lnTo>
                    <a:pt x="1004696" y="1442847"/>
                  </a:lnTo>
                  <a:lnTo>
                    <a:pt x="0" y="1442847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37176" y="2830830"/>
              <a:ext cx="995171" cy="143332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17392" y="1189482"/>
              <a:ext cx="995028" cy="143407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512629" y="1184719"/>
              <a:ext cx="1005205" cy="1443990"/>
            </a:xfrm>
            <a:custGeom>
              <a:avLst/>
              <a:gdLst/>
              <a:ahLst/>
              <a:cxnLst/>
              <a:rect l="l" t="t" r="r" b="b"/>
              <a:pathLst>
                <a:path w="1005204" h="1443989">
                  <a:moveTo>
                    <a:pt x="0" y="0"/>
                  </a:moveTo>
                  <a:lnTo>
                    <a:pt x="1004697" y="0"/>
                  </a:lnTo>
                  <a:lnTo>
                    <a:pt x="1004697" y="1443609"/>
                  </a:lnTo>
                  <a:lnTo>
                    <a:pt x="0" y="1443609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17392" y="2830830"/>
              <a:ext cx="994384" cy="143332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512629" y="2826067"/>
              <a:ext cx="1005205" cy="1443355"/>
            </a:xfrm>
            <a:custGeom>
              <a:avLst/>
              <a:gdLst/>
              <a:ahLst/>
              <a:cxnLst/>
              <a:rect l="l" t="t" r="r" b="b"/>
              <a:pathLst>
                <a:path w="1005204" h="1443354">
                  <a:moveTo>
                    <a:pt x="0" y="0"/>
                  </a:moveTo>
                  <a:lnTo>
                    <a:pt x="1004697" y="0"/>
                  </a:lnTo>
                  <a:lnTo>
                    <a:pt x="1004697" y="1442847"/>
                  </a:lnTo>
                  <a:lnTo>
                    <a:pt x="0" y="1442847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37176" y="1189482"/>
              <a:ext cx="995171" cy="143407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832413" y="1184719"/>
              <a:ext cx="1005205" cy="1443990"/>
            </a:xfrm>
            <a:custGeom>
              <a:avLst/>
              <a:gdLst/>
              <a:ahLst/>
              <a:cxnLst/>
              <a:rect l="l" t="t" r="r" b="b"/>
              <a:pathLst>
                <a:path w="1005204" h="1443989">
                  <a:moveTo>
                    <a:pt x="0" y="0"/>
                  </a:moveTo>
                  <a:lnTo>
                    <a:pt x="1004697" y="0"/>
                  </a:lnTo>
                  <a:lnTo>
                    <a:pt x="1004697" y="1443609"/>
                  </a:lnTo>
                  <a:lnTo>
                    <a:pt x="0" y="1443609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56960" y="1189482"/>
              <a:ext cx="995159" cy="14340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152197" y="1184719"/>
              <a:ext cx="1005205" cy="1443990"/>
            </a:xfrm>
            <a:custGeom>
              <a:avLst/>
              <a:gdLst/>
              <a:ahLst/>
              <a:cxnLst/>
              <a:rect l="l" t="t" r="r" b="b"/>
              <a:pathLst>
                <a:path w="1005204" h="1443989">
                  <a:moveTo>
                    <a:pt x="0" y="0"/>
                  </a:moveTo>
                  <a:lnTo>
                    <a:pt x="1004696" y="0"/>
                  </a:lnTo>
                  <a:lnTo>
                    <a:pt x="1004696" y="1443609"/>
                  </a:lnTo>
                  <a:lnTo>
                    <a:pt x="0" y="1443609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76744" y="2830830"/>
              <a:ext cx="1038605" cy="143332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471981" y="2826067"/>
              <a:ext cx="1048385" cy="1443355"/>
            </a:xfrm>
            <a:custGeom>
              <a:avLst/>
              <a:gdLst/>
              <a:ahLst/>
              <a:cxnLst/>
              <a:rect l="l" t="t" r="r" b="b"/>
              <a:pathLst>
                <a:path w="1048384" h="1443354">
                  <a:moveTo>
                    <a:pt x="0" y="0"/>
                  </a:moveTo>
                  <a:lnTo>
                    <a:pt x="1048130" y="0"/>
                  </a:lnTo>
                  <a:lnTo>
                    <a:pt x="1048130" y="1442847"/>
                  </a:lnTo>
                  <a:lnTo>
                    <a:pt x="0" y="1442847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3087624" y="1054608"/>
              <a:ext cx="74930" cy="3345179"/>
            </a:xfrm>
            <a:custGeom>
              <a:avLst/>
              <a:gdLst/>
              <a:ahLst/>
              <a:cxnLst/>
              <a:rect l="l" t="t" r="r" b="b"/>
              <a:pathLst>
                <a:path w="74930" h="3345179">
                  <a:moveTo>
                    <a:pt x="74675" y="0"/>
                  </a:moveTo>
                  <a:lnTo>
                    <a:pt x="0" y="0"/>
                  </a:lnTo>
                  <a:lnTo>
                    <a:pt x="0" y="3345179"/>
                  </a:lnTo>
                  <a:lnTo>
                    <a:pt x="74675" y="3345179"/>
                  </a:lnTo>
                  <a:lnTo>
                    <a:pt x="74675" y="0"/>
                  </a:lnTo>
                  <a:close/>
                </a:path>
              </a:pathLst>
            </a:custGeom>
            <a:solidFill>
              <a:srgbClr val="233069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2945892" y="2548127"/>
              <a:ext cx="358140" cy="358140"/>
            </a:xfrm>
            <a:custGeom>
              <a:avLst/>
              <a:gdLst/>
              <a:ahLst/>
              <a:cxnLst/>
              <a:rect l="l" t="t" r="r" b="b"/>
              <a:pathLst>
                <a:path w="358139" h="358139">
                  <a:moveTo>
                    <a:pt x="179070" y="0"/>
                  </a:moveTo>
                  <a:lnTo>
                    <a:pt x="131467" y="6396"/>
                  </a:lnTo>
                  <a:lnTo>
                    <a:pt x="88691" y="24448"/>
                  </a:lnTo>
                  <a:lnTo>
                    <a:pt x="52449" y="52449"/>
                  </a:lnTo>
                  <a:lnTo>
                    <a:pt x="24448" y="88691"/>
                  </a:lnTo>
                  <a:lnTo>
                    <a:pt x="6396" y="131467"/>
                  </a:lnTo>
                  <a:lnTo>
                    <a:pt x="0" y="179069"/>
                  </a:lnTo>
                  <a:lnTo>
                    <a:pt x="6396" y="226672"/>
                  </a:lnTo>
                  <a:lnTo>
                    <a:pt x="24448" y="269448"/>
                  </a:lnTo>
                  <a:lnTo>
                    <a:pt x="52449" y="305690"/>
                  </a:lnTo>
                  <a:lnTo>
                    <a:pt x="88691" y="333691"/>
                  </a:lnTo>
                  <a:lnTo>
                    <a:pt x="131467" y="351743"/>
                  </a:lnTo>
                  <a:lnTo>
                    <a:pt x="179070" y="358139"/>
                  </a:lnTo>
                  <a:lnTo>
                    <a:pt x="226672" y="351743"/>
                  </a:lnTo>
                  <a:lnTo>
                    <a:pt x="269448" y="333691"/>
                  </a:lnTo>
                  <a:lnTo>
                    <a:pt x="305690" y="305690"/>
                  </a:lnTo>
                  <a:lnTo>
                    <a:pt x="333691" y="269448"/>
                  </a:lnTo>
                  <a:lnTo>
                    <a:pt x="351743" y="226672"/>
                  </a:lnTo>
                  <a:lnTo>
                    <a:pt x="358140" y="179069"/>
                  </a:lnTo>
                  <a:lnTo>
                    <a:pt x="351743" y="131467"/>
                  </a:lnTo>
                  <a:lnTo>
                    <a:pt x="333691" y="88691"/>
                  </a:lnTo>
                  <a:lnTo>
                    <a:pt x="305690" y="52449"/>
                  </a:lnTo>
                  <a:lnTo>
                    <a:pt x="269448" y="24448"/>
                  </a:lnTo>
                  <a:lnTo>
                    <a:pt x="226672" y="6396"/>
                  </a:lnTo>
                  <a:lnTo>
                    <a:pt x="1790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2994118" y="2595577"/>
              <a:ext cx="264795" cy="264795"/>
            </a:xfrm>
            <a:custGeom>
              <a:avLst/>
              <a:gdLst/>
              <a:ahLst/>
              <a:cxnLst/>
              <a:rect l="l" t="t" r="r" b="b"/>
              <a:pathLst>
                <a:path w="264795" h="264794">
                  <a:moveTo>
                    <a:pt x="132380" y="264656"/>
                  </a:moveTo>
                  <a:lnTo>
                    <a:pt x="90537" y="257910"/>
                  </a:lnTo>
                  <a:lnTo>
                    <a:pt x="54197" y="239125"/>
                  </a:lnTo>
                  <a:lnTo>
                    <a:pt x="25541" y="210480"/>
                  </a:lnTo>
                  <a:lnTo>
                    <a:pt x="6748" y="174154"/>
                  </a:lnTo>
                  <a:lnTo>
                    <a:pt x="0" y="132328"/>
                  </a:lnTo>
                  <a:lnTo>
                    <a:pt x="6748" y="90502"/>
                  </a:lnTo>
                  <a:lnTo>
                    <a:pt x="25541" y="54176"/>
                  </a:lnTo>
                  <a:lnTo>
                    <a:pt x="54197" y="25531"/>
                  </a:lnTo>
                  <a:lnTo>
                    <a:pt x="90537" y="6746"/>
                  </a:lnTo>
                  <a:lnTo>
                    <a:pt x="132380" y="0"/>
                  </a:lnTo>
                  <a:lnTo>
                    <a:pt x="174222" y="6746"/>
                  </a:lnTo>
                  <a:lnTo>
                    <a:pt x="174645" y="6964"/>
                  </a:lnTo>
                  <a:lnTo>
                    <a:pt x="132380" y="6964"/>
                  </a:lnTo>
                  <a:lnTo>
                    <a:pt x="83586" y="16851"/>
                  </a:lnTo>
                  <a:lnTo>
                    <a:pt x="43738" y="43721"/>
                  </a:lnTo>
                  <a:lnTo>
                    <a:pt x="16857" y="83553"/>
                  </a:lnTo>
                  <a:lnTo>
                    <a:pt x="6967" y="132328"/>
                  </a:lnTo>
                  <a:lnTo>
                    <a:pt x="16823" y="181125"/>
                  </a:lnTo>
                  <a:lnTo>
                    <a:pt x="43700" y="220973"/>
                  </a:lnTo>
                  <a:lnTo>
                    <a:pt x="83564" y="247840"/>
                  </a:lnTo>
                  <a:lnTo>
                    <a:pt x="132380" y="257692"/>
                  </a:lnTo>
                  <a:lnTo>
                    <a:pt x="174645" y="257692"/>
                  </a:lnTo>
                  <a:lnTo>
                    <a:pt x="174222" y="257910"/>
                  </a:lnTo>
                  <a:lnTo>
                    <a:pt x="132380" y="264656"/>
                  </a:lnTo>
                  <a:close/>
                </a:path>
                <a:path w="264795" h="264794">
                  <a:moveTo>
                    <a:pt x="174645" y="257692"/>
                  </a:moveTo>
                  <a:lnTo>
                    <a:pt x="132380" y="257692"/>
                  </a:lnTo>
                  <a:lnTo>
                    <a:pt x="181195" y="247840"/>
                  </a:lnTo>
                  <a:lnTo>
                    <a:pt x="221059" y="220973"/>
                  </a:lnTo>
                  <a:lnTo>
                    <a:pt x="247937" y="181125"/>
                  </a:lnTo>
                  <a:lnTo>
                    <a:pt x="257792" y="132328"/>
                  </a:lnTo>
                  <a:lnTo>
                    <a:pt x="247937" y="83531"/>
                  </a:lnTo>
                  <a:lnTo>
                    <a:pt x="221059" y="43683"/>
                  </a:lnTo>
                  <a:lnTo>
                    <a:pt x="181195" y="16816"/>
                  </a:lnTo>
                  <a:lnTo>
                    <a:pt x="132380" y="6964"/>
                  </a:lnTo>
                  <a:lnTo>
                    <a:pt x="174645" y="6964"/>
                  </a:lnTo>
                  <a:lnTo>
                    <a:pt x="210562" y="25531"/>
                  </a:lnTo>
                  <a:lnTo>
                    <a:pt x="239218" y="54176"/>
                  </a:lnTo>
                  <a:lnTo>
                    <a:pt x="258011" y="90502"/>
                  </a:lnTo>
                  <a:lnTo>
                    <a:pt x="264760" y="132328"/>
                  </a:lnTo>
                  <a:lnTo>
                    <a:pt x="258011" y="174154"/>
                  </a:lnTo>
                  <a:lnTo>
                    <a:pt x="239218" y="210480"/>
                  </a:lnTo>
                  <a:lnTo>
                    <a:pt x="210562" y="239125"/>
                  </a:lnTo>
                  <a:lnTo>
                    <a:pt x="174645" y="257692"/>
                  </a:lnTo>
                  <a:close/>
                </a:path>
              </a:pathLst>
            </a:custGeom>
            <a:solidFill>
              <a:srgbClr val="2C34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37086" y="2671872"/>
              <a:ext cx="176845" cy="112151"/>
            </a:xfrm>
            <a:prstGeom prst="rect">
              <a:avLst/>
            </a:prstGeom>
          </p:spPr>
        </p:pic>
      </p:grpSp>
      <p:sp>
        <p:nvSpPr>
          <p:cNvPr id="24" name="object 24"/>
          <p:cNvSpPr txBox="1">
            <a:spLocks noGrp="1"/>
          </p:cNvSpPr>
          <p:nvPr>
            <p:ph type="title" idx="4294967295"/>
          </p:nvPr>
        </p:nvSpPr>
        <p:spPr>
          <a:xfrm>
            <a:off x="0" y="1346200"/>
            <a:ext cx="15773400" cy="701675"/>
          </a:xfrm>
          <a:prstGeom prst="rect">
            <a:avLst/>
          </a:prstGeom>
        </p:spPr>
        <p:txBody>
          <a:bodyPr vert="horz" wrap="square" lIns="0" tIns="25400" rIns="0" bIns="0" rtlCol="0" anchor="ctr">
            <a:spAutoFit/>
          </a:bodyPr>
          <a:lstStyle/>
          <a:p>
            <a:pPr marL="25400">
              <a:spcBef>
                <a:spcPts val="200"/>
              </a:spcBef>
            </a:pPr>
            <a:r>
              <a:rPr dirty="0"/>
              <a:t>Zdroje a</a:t>
            </a:r>
            <a:r>
              <a:rPr spc="-30" dirty="0"/>
              <a:t> </a:t>
            </a:r>
            <a:r>
              <a:rPr spc="-20" dirty="0"/>
              <a:t>inspirace</a:t>
            </a:r>
          </a:p>
        </p:txBody>
      </p:sp>
      <p:grpSp>
        <p:nvGrpSpPr>
          <p:cNvPr id="25" name="object 25"/>
          <p:cNvGrpSpPr/>
          <p:nvPr/>
        </p:nvGrpSpPr>
        <p:grpSpPr>
          <a:xfrm>
            <a:off x="1238250" y="2359914"/>
            <a:ext cx="4307840" cy="6187440"/>
            <a:chOff x="619125" y="1179957"/>
            <a:chExt cx="2153920" cy="3093720"/>
          </a:xfrm>
        </p:grpSpPr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8650" y="1228946"/>
              <a:ext cx="2134361" cy="2977801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623887" y="1184719"/>
              <a:ext cx="2144395" cy="3084195"/>
            </a:xfrm>
            <a:custGeom>
              <a:avLst/>
              <a:gdLst/>
              <a:ahLst/>
              <a:cxnLst/>
              <a:rect l="l" t="t" r="r" b="b"/>
              <a:pathLst>
                <a:path w="2144395" h="3084195">
                  <a:moveTo>
                    <a:pt x="0" y="0"/>
                  </a:moveTo>
                  <a:lnTo>
                    <a:pt x="2143887" y="0"/>
                  </a:lnTo>
                  <a:lnTo>
                    <a:pt x="2143887" y="3084195"/>
                  </a:lnTo>
                  <a:lnTo>
                    <a:pt x="0" y="3084195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sz="3600">
                <a:solidFill>
                  <a:prstClr val="black"/>
                </a:solidFill>
                <a:latin typeface="Open Sans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0" y="857250"/>
            <a:ext cx="15773400" cy="1441450"/>
          </a:xfrm>
          <a:prstGeom prst="rect">
            <a:avLst/>
          </a:prstGeom>
        </p:spPr>
        <p:txBody>
          <a:bodyPr vert="horz" wrap="square" lIns="0" tIns="107950" rIns="0" bIns="0" rtlCol="0" anchor="ctr">
            <a:spAutoFit/>
          </a:bodyPr>
          <a:lstStyle/>
          <a:p>
            <a:pPr marL="25400" marR="10160">
              <a:lnSpc>
                <a:spcPts val="5180"/>
              </a:lnSpc>
              <a:spcBef>
                <a:spcPts val="850"/>
              </a:spcBef>
            </a:pPr>
            <a:r>
              <a:rPr dirty="0"/>
              <a:t>Webináře,</a:t>
            </a:r>
            <a:r>
              <a:rPr spc="-10" dirty="0"/>
              <a:t> </a:t>
            </a:r>
            <a:r>
              <a:rPr dirty="0"/>
              <a:t>které se</a:t>
            </a:r>
            <a:r>
              <a:rPr spc="-40" dirty="0"/>
              <a:t> </a:t>
            </a:r>
            <a:r>
              <a:rPr dirty="0"/>
              <a:t>týkají</a:t>
            </a:r>
            <a:r>
              <a:rPr spc="-20" dirty="0"/>
              <a:t> </a:t>
            </a:r>
            <a:r>
              <a:rPr dirty="0"/>
              <a:t>sousedského</a:t>
            </a:r>
            <a:r>
              <a:rPr spc="-50" dirty="0"/>
              <a:t> </a:t>
            </a:r>
            <a:r>
              <a:rPr spc="-20" dirty="0" err="1"/>
              <a:t>soužití</a:t>
            </a:r>
            <a:r>
              <a:rPr spc="-20" dirty="0"/>
              <a:t> </a:t>
            </a:r>
            <a:br>
              <a:rPr lang="cs-CZ" spc="-20" dirty="0"/>
            </a:br>
            <a:r>
              <a:rPr dirty="0"/>
              <a:t>a</a:t>
            </a:r>
            <a:r>
              <a:rPr spc="-50" dirty="0"/>
              <a:t> </a:t>
            </a:r>
            <a:r>
              <a:rPr dirty="0"/>
              <a:t>sousedských</a:t>
            </a:r>
            <a:r>
              <a:rPr spc="-20" dirty="0"/>
              <a:t> stížností</a:t>
            </a:r>
          </a:p>
        </p:txBody>
      </p:sp>
      <p:pic>
        <p:nvPicPr>
          <p:cNvPr id="8" name="object 8">
            <a:hlinkClick r:id="rId2"/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57301" y="3075433"/>
            <a:ext cx="4770118" cy="261670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76917" y="3166886"/>
            <a:ext cx="2985514" cy="158799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10173" y="3175201"/>
            <a:ext cx="2985514" cy="157967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710173" y="7271713"/>
            <a:ext cx="2985514" cy="157967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76917" y="5223457"/>
            <a:ext cx="2985514" cy="157967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045185" y="3166886"/>
            <a:ext cx="2985514" cy="1587992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045185" y="5215142"/>
            <a:ext cx="2985514" cy="158799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376917" y="7246770"/>
            <a:ext cx="2985514" cy="160462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710171" y="5196729"/>
            <a:ext cx="2985514" cy="159421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257301" y="6277189"/>
            <a:ext cx="4770118" cy="257420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4045185" y="7171943"/>
            <a:ext cx="2985514" cy="167944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DEF5C2-ABAC-D0BF-512C-3C0B46C44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4" y="2700571"/>
            <a:ext cx="11522195" cy="1470025"/>
          </a:xfrm>
        </p:spPr>
        <p:txBody>
          <a:bodyPr>
            <a:normAutofit/>
          </a:bodyPr>
          <a:lstStyle/>
          <a:p>
            <a:r>
              <a:rPr lang="cs-CZ" sz="6000" b="1" dirty="0">
                <a:solidFill>
                  <a:srgbClr val="002060"/>
                </a:solidFill>
              </a:rPr>
              <a:t>Děkujeme za pozornost!</a:t>
            </a:r>
          </a:p>
        </p:txBody>
      </p:sp>
      <p:pic>
        <p:nvPicPr>
          <p:cNvPr id="7" name="Obrázek 6" descr="Obsah obrázku osoba, hudba, muž, Lidská tvář&#10;&#10;Obsah vygenerovaný umělou inteligencí může být nesprávný.">
            <a:extLst>
              <a:ext uri="{FF2B5EF4-FFF2-40B4-BE49-F238E27FC236}">
                <a16:creationId xmlns:a16="http://schemas.microsoft.com/office/drawing/2014/main" id="{D8EFF43A-1ACB-A935-3A1E-ED5B24E3F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613" y="4439350"/>
            <a:ext cx="2390775" cy="191452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D4C28AB6-315D-59C7-758C-83EF9B689502}"/>
              </a:ext>
            </a:extLst>
          </p:cNvPr>
          <p:cNvSpPr/>
          <p:nvPr/>
        </p:nvSpPr>
        <p:spPr>
          <a:xfrm>
            <a:off x="5614416" y="6912864"/>
            <a:ext cx="705916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>
                <a:solidFill>
                  <a:sysClr val="windowText" lastClr="000000"/>
                </a:solidFill>
              </a:rPr>
              <a:t>Petra.hruba@mmr.gov.cz</a:t>
            </a:r>
          </a:p>
          <a:p>
            <a:pPr algn="ctr"/>
            <a:r>
              <a:rPr lang="cs-CZ" sz="2800" dirty="0">
                <a:solidFill>
                  <a:sysClr val="windowText" lastClr="000000"/>
                </a:solidFill>
              </a:rPr>
              <a:t>Josef.Hawel@mpsv.cz</a:t>
            </a:r>
          </a:p>
        </p:txBody>
      </p:sp>
    </p:spTree>
    <p:extLst>
      <p:ext uri="{BB962C8B-B14F-4D97-AF65-F5344CB8AC3E}">
        <p14:creationId xmlns:p14="http://schemas.microsoft.com/office/powerpoint/2010/main" val="72373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1A152-230F-816B-3D05-E013E1D83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045533-7B3F-38E3-50D7-B964AA2C9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Spouštěče ztráty bydlení a nejčastější potíže při plnění podmínek nájemní smlouvy (II/III)</a:t>
            </a:r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94C0F014-D15D-0C10-9A95-1DEB8E0841E2}"/>
              </a:ext>
            </a:extLst>
          </p:cNvPr>
          <p:cNvGrpSpPr/>
          <p:nvPr/>
        </p:nvGrpSpPr>
        <p:grpSpPr>
          <a:xfrm>
            <a:off x="2800053" y="3203088"/>
            <a:ext cx="12687894" cy="5714529"/>
            <a:chOff x="1566949" y="3203088"/>
            <a:chExt cx="12687894" cy="5714529"/>
          </a:xfrm>
        </p:grpSpPr>
        <p:sp>
          <p:nvSpPr>
            <p:cNvPr id="14" name="Obdélník: se zakulacenými rohy 13">
              <a:extLst>
                <a:ext uri="{FF2B5EF4-FFF2-40B4-BE49-F238E27FC236}">
                  <a16:creationId xmlns:a16="http://schemas.microsoft.com/office/drawing/2014/main" id="{627919B6-E7A9-1AE7-FB38-910EBA4838D5}"/>
                </a:ext>
              </a:extLst>
            </p:cNvPr>
            <p:cNvSpPr/>
            <p:nvPr/>
          </p:nvSpPr>
          <p:spPr>
            <a:xfrm>
              <a:off x="7124904" y="3203088"/>
              <a:ext cx="3505000" cy="2800686"/>
            </a:xfrm>
            <a:prstGeom prst="roundRect">
              <a:avLst>
                <a:gd name="adj" fmla="val 985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/>
              <a:r>
                <a:rPr lang="cs-CZ" sz="2400" b="1" dirty="0">
                  <a:solidFill>
                    <a:schemeClr val="tx1"/>
                  </a:solidFill>
                </a:rPr>
                <a:t>Nedostatek finančních</a:t>
              </a:r>
            </a:p>
            <a:p>
              <a:pPr algn="ctr">
                <a:spcAft>
                  <a:spcPts val="1200"/>
                </a:spcAft>
              </a:pPr>
              <a:r>
                <a:rPr lang="cs-CZ" sz="2400" b="1" dirty="0">
                  <a:solidFill>
                    <a:schemeClr val="tx1"/>
                  </a:solidFill>
                </a:rPr>
                <a:t>Prostředků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Ztráty zaměstnání, nemoc nebo přechod do ekonomické neaktivity;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Nepřiměřené zvýšení nákladů na bydlení;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Dlouhodobé setrvávání ve stavu hmotné nouze;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Ztráta příjmu významného člena domácnosti.</a:t>
              </a:r>
            </a:p>
          </p:txBody>
        </p:sp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98F6F404-F8FD-D2BC-E537-0E62C849F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60" b="-1"/>
            <a:stretch/>
          </p:blipFill>
          <p:spPr>
            <a:xfrm>
              <a:off x="1566949" y="3339937"/>
              <a:ext cx="3854137" cy="5422434"/>
            </a:xfrm>
            <a:prstGeom prst="roundRect">
              <a:avLst>
                <a:gd name="adj" fmla="val 6261"/>
              </a:avLst>
            </a:prstGeom>
            <a:ln w="149225">
              <a:solidFill>
                <a:schemeClr val="bg2"/>
              </a:solidFill>
            </a:ln>
          </p:spPr>
        </p:pic>
        <p:sp>
          <p:nvSpPr>
            <p:cNvPr id="6" name="Obdélník: se zakulacenými rohy 5">
              <a:extLst>
                <a:ext uri="{FF2B5EF4-FFF2-40B4-BE49-F238E27FC236}">
                  <a16:creationId xmlns:a16="http://schemas.microsoft.com/office/drawing/2014/main" id="{EBF1C52F-8F23-28D4-B0C8-F096BB59FB6D}"/>
                </a:ext>
              </a:extLst>
            </p:cNvPr>
            <p:cNvSpPr/>
            <p:nvPr/>
          </p:nvSpPr>
          <p:spPr>
            <a:xfrm>
              <a:off x="10749843" y="3203088"/>
              <a:ext cx="3505000" cy="2800686"/>
            </a:xfrm>
            <a:prstGeom prst="roundRect">
              <a:avLst>
                <a:gd name="adj" fmla="val 9859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spcAft>
                  <a:spcPts val="1200"/>
                </a:spcAft>
              </a:pPr>
              <a:r>
                <a:rPr lang="cs-CZ" sz="2400" b="1" dirty="0">
                  <a:solidFill>
                    <a:schemeClr val="tx1"/>
                  </a:solidFill>
                </a:rPr>
                <a:t>Neplnění finančních závazků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Ztráta pomoci člena domácnosti;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Psychické onemocnění;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Fyzické omezení v důsledku nemoci či úrazu;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Hospitalizace, přijetí do pobytového zařízení, případně nástup výkonu trestu.</a:t>
              </a:r>
            </a:p>
          </p:txBody>
        </p:sp>
        <p:sp>
          <p:nvSpPr>
            <p:cNvPr id="7" name="Obdélník: se zakulacenými rohy 6">
              <a:extLst>
                <a:ext uri="{FF2B5EF4-FFF2-40B4-BE49-F238E27FC236}">
                  <a16:creationId xmlns:a16="http://schemas.microsoft.com/office/drawing/2014/main" id="{AA272FDB-0C65-97D5-75F6-254C9D609DE0}"/>
                </a:ext>
              </a:extLst>
            </p:cNvPr>
            <p:cNvSpPr/>
            <p:nvPr/>
          </p:nvSpPr>
          <p:spPr>
            <a:xfrm>
              <a:off x="7124904" y="6116931"/>
              <a:ext cx="3505000" cy="2800686"/>
            </a:xfrm>
            <a:prstGeom prst="roundRect">
              <a:avLst>
                <a:gd name="adj" fmla="val 9859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spcAft>
                  <a:spcPts val="1200"/>
                </a:spcAft>
              </a:pPr>
              <a:r>
                <a:rPr lang="cs-CZ" sz="2400" b="1" dirty="0">
                  <a:solidFill>
                    <a:schemeClr val="tx1"/>
                  </a:solidFill>
                </a:rPr>
                <a:t>Neplnění nefinančních závazků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Nedostatek kompetencí:</a:t>
              </a:r>
            </a:p>
            <a:p>
              <a:pPr marL="628650" lvl="1" indent="-171450">
                <a:buFont typeface="Lexend" pitchFamily="2" charset="-18"/>
                <a:buChar char="‐"/>
              </a:pPr>
              <a:r>
                <a:rPr lang="cs-CZ" sz="1200" dirty="0">
                  <a:solidFill>
                    <a:schemeClr val="tx1"/>
                  </a:solidFill>
                </a:rPr>
                <a:t>nízké vzdělání</a:t>
              </a:r>
            </a:p>
            <a:p>
              <a:pPr marL="628650" lvl="1" indent="-171450">
                <a:buFont typeface="Lexend" pitchFamily="2" charset="-18"/>
                <a:buChar char="‐"/>
              </a:pPr>
              <a:r>
                <a:rPr lang="cs-CZ" sz="1200" dirty="0">
                  <a:solidFill>
                    <a:schemeClr val="tx1"/>
                  </a:solidFill>
                </a:rPr>
                <a:t>mentální hendikep</a:t>
              </a:r>
            </a:p>
            <a:p>
              <a:pPr marL="628650" lvl="1" indent="-171450">
                <a:buFont typeface="Lexend" pitchFamily="2" charset="-18"/>
                <a:buChar char="‐"/>
              </a:pPr>
              <a:r>
                <a:rPr lang="cs-CZ" sz="1200" dirty="0">
                  <a:solidFill>
                    <a:schemeClr val="tx1"/>
                  </a:solidFill>
                </a:rPr>
                <a:t>snížené schopnosti navazování sociálních kontaktů a komunikace</a:t>
              </a:r>
            </a:p>
            <a:p>
              <a:pPr marL="628650" lvl="1" indent="-171450">
                <a:buFont typeface="Lexend" pitchFamily="2" charset="-18"/>
                <a:buChar char="‐"/>
              </a:pPr>
              <a:r>
                <a:rPr lang="cs-CZ" sz="1200" dirty="0">
                  <a:solidFill>
                    <a:schemeClr val="tx1"/>
                  </a:solidFill>
                </a:rPr>
                <a:t>Snížené kompetence péče o byt a společné prostory.</a:t>
              </a:r>
            </a:p>
          </p:txBody>
        </p:sp>
        <p:sp>
          <p:nvSpPr>
            <p:cNvPr id="8" name="Obdélník: se zakulacenými rohy 7">
              <a:extLst>
                <a:ext uri="{FF2B5EF4-FFF2-40B4-BE49-F238E27FC236}">
                  <a16:creationId xmlns:a16="http://schemas.microsoft.com/office/drawing/2014/main" id="{2AACD29C-5303-9B1B-FE69-8881D0990FF3}"/>
                </a:ext>
              </a:extLst>
            </p:cNvPr>
            <p:cNvSpPr/>
            <p:nvPr/>
          </p:nvSpPr>
          <p:spPr>
            <a:xfrm>
              <a:off x="10749843" y="6116931"/>
              <a:ext cx="3505000" cy="2800686"/>
            </a:xfrm>
            <a:prstGeom prst="roundRect">
              <a:avLst>
                <a:gd name="adj" fmla="val 985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spcAft>
                  <a:spcPts val="1200"/>
                </a:spcAft>
              </a:pPr>
              <a:r>
                <a:rPr lang="cs-CZ" sz="2400" b="1" dirty="0">
                  <a:solidFill>
                    <a:schemeClr val="tx1"/>
                  </a:solidFill>
                </a:rPr>
                <a:t>Ztráty právního nároku na užívání bytu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Ztráta člena domácnosti (úmrtí, rozvod, rozchod) na kterého je smlouva;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cs-CZ" sz="1200" dirty="0">
                  <a:solidFill>
                    <a:schemeClr val="tx1"/>
                  </a:solidFill>
                </a:rPr>
                <a:t>Smlouva na dobu určitou.</a:t>
              </a:r>
            </a:p>
          </p:txBody>
        </p:sp>
        <p:pic>
          <p:nvPicPr>
            <p:cNvPr id="10" name="Grafický objekt 9" descr="Kruh se šipkou doleva obrys">
              <a:extLst>
                <a:ext uri="{FF2B5EF4-FFF2-40B4-BE49-F238E27FC236}">
                  <a16:creationId xmlns:a16="http://schemas.microsoft.com/office/drawing/2014/main" id="{3ED0DB36-8594-62BC-E235-744E37C51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916590" y="5593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8550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C7ECDD-B61D-B4F8-9507-C63B00E7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Důvody ztráty bydlení a nejčastější potíže při plnění podmínek nájemní smlouvy (III/III)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DC043D2E-D516-2110-4C00-7B9C3A310674}"/>
              </a:ext>
            </a:extLst>
          </p:cNvPr>
          <p:cNvSpPr/>
          <p:nvPr/>
        </p:nvSpPr>
        <p:spPr>
          <a:xfrm>
            <a:off x="1101621" y="3078269"/>
            <a:ext cx="4860000" cy="555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Rapid Re-</a:t>
            </a:r>
            <a:r>
              <a:rPr lang="cs-CZ" b="1" dirty="0" err="1">
                <a:solidFill>
                  <a:schemeClr val="tx1"/>
                </a:solidFill>
              </a:rPr>
              <a:t>Housing</a:t>
            </a:r>
            <a:r>
              <a:rPr lang="cs-CZ" b="1" dirty="0">
                <a:solidFill>
                  <a:schemeClr val="tx1"/>
                </a:solidFill>
              </a:rPr>
              <a:t> (2016-2018)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11CB1573-AB53-E649-3D56-12BF4D502085}"/>
              </a:ext>
            </a:extLst>
          </p:cNvPr>
          <p:cNvCxnSpPr>
            <a:cxnSpLocks/>
          </p:cNvCxnSpPr>
          <p:nvPr/>
        </p:nvCxnSpPr>
        <p:spPr>
          <a:xfrm>
            <a:off x="1101621" y="3705095"/>
            <a:ext cx="48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>
            <a:extLst>
              <a:ext uri="{FF2B5EF4-FFF2-40B4-BE49-F238E27FC236}">
                <a16:creationId xmlns:a16="http://schemas.microsoft.com/office/drawing/2014/main" id="{6C6D94DF-56E9-C466-0383-1CF12BECB796}"/>
              </a:ext>
            </a:extLst>
          </p:cNvPr>
          <p:cNvSpPr/>
          <p:nvPr/>
        </p:nvSpPr>
        <p:spPr>
          <a:xfrm>
            <a:off x="6713999" y="3721732"/>
            <a:ext cx="7001953" cy="555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Výzva 108 OPZ (2019-2022)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B1825B17-288B-6575-C671-2B03B50214E8}"/>
              </a:ext>
            </a:extLst>
          </p:cNvPr>
          <p:cNvSpPr/>
          <p:nvPr/>
        </p:nvSpPr>
        <p:spPr>
          <a:xfrm>
            <a:off x="13716001" y="3721732"/>
            <a:ext cx="3470377" cy="555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Výzva 007 a 101 OPZ+ (2022-2026)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B7A9153B-8900-63D8-1CDB-D1334348FA07}"/>
              </a:ext>
            </a:extLst>
          </p:cNvPr>
          <p:cNvSpPr/>
          <p:nvPr/>
        </p:nvSpPr>
        <p:spPr>
          <a:xfrm>
            <a:off x="1101621" y="3859667"/>
            <a:ext cx="4860044" cy="4802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tx1"/>
                </a:solidFill>
              </a:rPr>
              <a:t>ztráta kontroly” primárních pečujících</a:t>
            </a:r>
          </a:p>
          <a:p>
            <a:pPr marL="742950" lvl="1" indent="-285750">
              <a:buFont typeface="Lexend" pitchFamily="2" charset="-18"/>
              <a:buChar char="‐"/>
            </a:pPr>
            <a:r>
              <a:rPr lang="cs-CZ" sz="1600" dirty="0">
                <a:solidFill>
                  <a:schemeClr val="tx1"/>
                </a:solidFill>
              </a:rPr>
              <a:t>Narušení rodinných vazeb (návštěvy/nastěhování rodiny, navrácení nebo odebrání dětí, domácí násilí, partner ve výkonu trestu, úmrtí partnera, nový partner)</a:t>
            </a:r>
          </a:p>
          <a:p>
            <a:pPr marL="742950" lvl="1" indent="-285750">
              <a:buFont typeface="Lexend" pitchFamily="2" charset="-18"/>
              <a:buChar char="‐"/>
            </a:pPr>
            <a:r>
              <a:rPr lang="cs-CZ" sz="1600" dirty="0">
                <a:solidFill>
                  <a:schemeClr val="tx1"/>
                </a:solidFill>
              </a:rPr>
              <a:t>Nízké příjmy / zvýšení výdajů (narození dítěte, nepřiznání dávek, ztráta zaměstnání, nehrazení výživného, nárazový vyšší výdaj)</a:t>
            </a:r>
          </a:p>
          <a:p>
            <a:pPr marL="742950" lvl="1" indent="-285750">
              <a:spcAft>
                <a:spcPts val="1200"/>
              </a:spcAft>
              <a:buFont typeface="Lexend" pitchFamily="2" charset="-18"/>
              <a:buChar char="‐"/>
            </a:pPr>
            <a:r>
              <a:rPr lang="cs-CZ" sz="1600" dirty="0">
                <a:solidFill>
                  <a:schemeClr val="tx1"/>
                </a:solidFill>
              </a:rPr>
              <a:t>Chybějící podpora (nedostatečná podpůrní rodinná a sociální síť, pokles podpory ze strany sociálních pracovnic/pracovníků)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tx1"/>
                </a:solidFill>
              </a:rPr>
              <a:t>Dluhy</a:t>
            </a:r>
          </a:p>
          <a:p>
            <a:pPr marL="742950" lvl="1" indent="-285750">
              <a:buFont typeface="Lexend" pitchFamily="2" charset="-18"/>
              <a:buChar char="‐"/>
            </a:pPr>
            <a:r>
              <a:rPr lang="cs-CZ" sz="1600" dirty="0">
                <a:solidFill>
                  <a:schemeClr val="tx1"/>
                </a:solidFill>
              </a:rPr>
              <a:t>Za tři roky trvání projektu neměly pouze tři domácnosti žádný dluh na nájemném nebo nákladech na bydlení (většina měla dluh do výše jednoho nájmu)</a:t>
            </a:r>
          </a:p>
          <a:p>
            <a:pPr marL="742950" lvl="1" indent="-285750">
              <a:buFont typeface="Lexend" pitchFamily="2" charset="-18"/>
              <a:buChar char="‐"/>
            </a:pPr>
            <a:r>
              <a:rPr lang="cs-CZ" sz="1600" dirty="0">
                <a:solidFill>
                  <a:schemeClr val="tx1"/>
                </a:solidFill>
              </a:rPr>
              <a:t>Nejčastěji je příčinou vzniku dluhů bylo nevyřízení/zpoždění dávek státní sociální podpory</a:t>
            </a:r>
          </a:p>
          <a:p>
            <a:pPr marL="742950" lvl="1" indent="-285750">
              <a:buFont typeface="Lexend" pitchFamily="2" charset="-18"/>
              <a:buChar char="‐"/>
            </a:pPr>
            <a:r>
              <a:rPr lang="cs-CZ" sz="1600" dirty="0">
                <a:solidFill>
                  <a:schemeClr val="tx1"/>
                </a:solidFill>
              </a:rPr>
              <a:t>S rostoucím dluhem klesala ochota spolupracovat s podpůrným týmem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/>
              </a:solidFill>
            </a:endParaRPr>
          </a:p>
        </p:txBody>
      </p:sp>
      <p:graphicFrame>
        <p:nvGraphicFramePr>
          <p:cNvPr id="18" name="Graf 17">
            <a:extLst>
              <a:ext uri="{FF2B5EF4-FFF2-40B4-BE49-F238E27FC236}">
                <a16:creationId xmlns:a16="http://schemas.microsoft.com/office/drawing/2014/main" id="{78894CFB-90BC-799C-4084-E2CDFDC0C5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0027890"/>
              </p:ext>
            </p:extLst>
          </p:nvPr>
        </p:nvGraphicFramePr>
        <p:xfrm>
          <a:off x="6713999" y="3078270"/>
          <a:ext cx="10472379" cy="6129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Přímá spojnice 19">
            <a:extLst>
              <a:ext uri="{FF2B5EF4-FFF2-40B4-BE49-F238E27FC236}">
                <a16:creationId xmlns:a16="http://schemas.microsoft.com/office/drawing/2014/main" id="{6DED476B-1C1B-6FCA-C3DF-C96DB4322FFC}"/>
              </a:ext>
            </a:extLst>
          </p:cNvPr>
          <p:cNvCxnSpPr>
            <a:cxnSpLocks/>
          </p:cNvCxnSpPr>
          <p:nvPr/>
        </p:nvCxnSpPr>
        <p:spPr>
          <a:xfrm>
            <a:off x="13716002" y="4588933"/>
            <a:ext cx="0" cy="3911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033B1F57-5B07-E753-91EF-150A5668B3E1}"/>
              </a:ext>
            </a:extLst>
          </p:cNvPr>
          <p:cNvCxnSpPr>
            <a:cxnSpLocks/>
          </p:cNvCxnSpPr>
          <p:nvPr/>
        </p:nvCxnSpPr>
        <p:spPr>
          <a:xfrm>
            <a:off x="6875888" y="3705095"/>
            <a:ext cx="101759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C8609F3F-2922-66D6-BAE3-CD8802929A21}"/>
              </a:ext>
            </a:extLst>
          </p:cNvPr>
          <p:cNvSpPr/>
          <p:nvPr/>
        </p:nvSpPr>
        <p:spPr>
          <a:xfrm>
            <a:off x="7348451" y="4415559"/>
            <a:ext cx="6101525" cy="370284"/>
          </a:xfrm>
          <a:prstGeom prst="roundRect">
            <a:avLst>
              <a:gd name="adj" fmla="val 290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t">
            <a:spAutoFit/>
          </a:bodyPr>
          <a:lstStyle/>
          <a:p>
            <a:pPr marL="0" lvl="1" algn="ctr"/>
            <a:r>
              <a:rPr lang="cs-CZ" sz="1400" dirty="0">
                <a:solidFill>
                  <a:schemeClr val="bg1"/>
                </a:solidFill>
              </a:rPr>
              <a:t>Za dva roky bydlení využilo 24 procent domácností příspěvek z krizového fondu</a:t>
            </a:r>
          </a:p>
        </p:txBody>
      </p:sp>
      <p:sp>
        <p:nvSpPr>
          <p:cNvPr id="30" name="Obdélník: se zakulacenými rohy 29">
            <a:extLst>
              <a:ext uri="{FF2B5EF4-FFF2-40B4-BE49-F238E27FC236}">
                <a16:creationId xmlns:a16="http://schemas.microsoft.com/office/drawing/2014/main" id="{BC75889C-BA08-1ECC-1EBD-3DD75A5B6FC7}"/>
              </a:ext>
            </a:extLst>
          </p:cNvPr>
          <p:cNvSpPr/>
          <p:nvPr/>
        </p:nvSpPr>
        <p:spPr>
          <a:xfrm>
            <a:off x="15362773" y="5189210"/>
            <a:ext cx="1689094" cy="6540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*Pouze průběžná data</a:t>
            </a:r>
          </a:p>
        </p:txBody>
      </p:sp>
    </p:spTree>
    <p:extLst>
      <p:ext uri="{BB962C8B-B14F-4D97-AF65-F5344CB8AC3E}">
        <p14:creationId xmlns:p14="http://schemas.microsoft.com/office/powerpoint/2010/main" val="3825810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5075B-42CE-43E4-58EF-6671BBD2D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224E00-2963-CDB0-09DB-27ADE4BAB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sz="4000" dirty="0"/>
              <a:t>Ukončování nájmu a dluhy </a:t>
            </a:r>
            <a:br>
              <a:rPr lang="cs-CZ" sz="4000" dirty="0"/>
            </a:br>
            <a:r>
              <a:rPr lang="cs-CZ" sz="4000" dirty="0"/>
              <a:t>Šetření „obecní bydlení“ (MMR  2023)</a:t>
            </a:r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E65B971D-CD6C-8DDA-4894-E11F52504F4A}"/>
              </a:ext>
            </a:extLst>
          </p:cNvPr>
          <p:cNvSpPr/>
          <p:nvPr/>
        </p:nvSpPr>
        <p:spPr>
          <a:xfrm>
            <a:off x="1507375" y="3339937"/>
            <a:ext cx="4653376" cy="5619403"/>
          </a:xfrm>
          <a:prstGeom prst="roundRect">
            <a:avLst>
              <a:gd name="adj" fmla="val 711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algn="ctr"/>
            <a:r>
              <a:rPr lang="cs-CZ" sz="7200" b="1" dirty="0">
                <a:solidFill>
                  <a:schemeClr val="tx1"/>
                </a:solidFill>
              </a:rPr>
              <a:t>9 %</a:t>
            </a:r>
          </a:p>
          <a:p>
            <a:pPr algn="ctr"/>
            <a:r>
              <a:rPr lang="cs-CZ" sz="3200" dirty="0">
                <a:solidFill>
                  <a:schemeClr val="tx1"/>
                </a:solidFill>
              </a:rPr>
              <a:t>nájmů je každoročně </a:t>
            </a:r>
            <a:r>
              <a:rPr lang="cs-CZ" sz="3200" b="1" dirty="0">
                <a:solidFill>
                  <a:schemeClr val="accent2"/>
                </a:solidFill>
              </a:rPr>
              <a:t>ukončováno</a:t>
            </a:r>
            <a:r>
              <a:rPr lang="cs-CZ" sz="3200" dirty="0">
                <a:solidFill>
                  <a:schemeClr val="tx1"/>
                </a:solidFill>
              </a:rPr>
              <a:t> ze strany pronajímatele. </a:t>
            </a:r>
          </a:p>
          <a:p>
            <a:pPr algn="ctr"/>
            <a:r>
              <a:rPr lang="cs-CZ" sz="3200" dirty="0">
                <a:solidFill>
                  <a:schemeClr val="tx1"/>
                </a:solidFill>
              </a:rPr>
              <a:t>Nejčastěji u obcí, které využívají krátkodobé nájemní smlouvy. </a:t>
            </a:r>
          </a:p>
          <a:p>
            <a:pPr algn="ctr"/>
            <a:r>
              <a:rPr lang="cs-CZ" sz="3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A33FFD9A-49B2-7489-B4CD-9670E0BB939E}"/>
              </a:ext>
            </a:extLst>
          </p:cNvPr>
          <p:cNvSpPr/>
          <p:nvPr/>
        </p:nvSpPr>
        <p:spPr>
          <a:xfrm>
            <a:off x="6897523" y="3339937"/>
            <a:ext cx="4653376" cy="5619403"/>
          </a:xfrm>
          <a:prstGeom prst="roundRect">
            <a:avLst>
              <a:gd name="adj" fmla="val 711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algn="ctr"/>
            <a:r>
              <a:rPr lang="cs-CZ" sz="7200" b="1" dirty="0">
                <a:solidFill>
                  <a:schemeClr val="tx1"/>
                </a:solidFill>
              </a:rPr>
              <a:t>v ½</a:t>
            </a:r>
          </a:p>
          <a:p>
            <a:pPr algn="ctr"/>
            <a:r>
              <a:rPr lang="cs-CZ" sz="3200" dirty="0">
                <a:solidFill>
                  <a:schemeClr val="tx1"/>
                </a:solidFill>
              </a:rPr>
              <a:t>obcí </a:t>
            </a:r>
            <a:r>
              <a:rPr lang="cs-CZ" sz="3200" b="1" dirty="0">
                <a:solidFill>
                  <a:schemeClr val="accent2"/>
                </a:solidFill>
              </a:rPr>
              <a:t>nedochází</a:t>
            </a:r>
            <a:r>
              <a:rPr lang="cs-CZ" sz="3200" dirty="0">
                <a:solidFill>
                  <a:schemeClr val="tx1"/>
                </a:solidFill>
              </a:rPr>
              <a:t> k případům soudního vyklízení bytů, ve zbylé části jde většinou o 1-2 případy ročně.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8D1EBB85-310D-00E9-BB8D-0E544A4CF8ED}"/>
              </a:ext>
            </a:extLst>
          </p:cNvPr>
          <p:cNvSpPr/>
          <p:nvPr/>
        </p:nvSpPr>
        <p:spPr>
          <a:xfrm>
            <a:off x="12127249" y="3339937"/>
            <a:ext cx="4653376" cy="5619403"/>
          </a:xfrm>
          <a:prstGeom prst="roundRect">
            <a:avLst>
              <a:gd name="adj" fmla="val 711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algn="ctr"/>
            <a:r>
              <a:rPr lang="cs-CZ" sz="7200" b="1" dirty="0">
                <a:solidFill>
                  <a:schemeClr val="tx1"/>
                </a:solidFill>
              </a:rPr>
              <a:t>80 %</a:t>
            </a:r>
          </a:p>
          <a:p>
            <a:pPr algn="ctr"/>
            <a:r>
              <a:rPr lang="cs-CZ" sz="3200" dirty="0">
                <a:solidFill>
                  <a:schemeClr val="tx1"/>
                </a:solidFill>
              </a:rPr>
              <a:t>obcí uvedlo, že evidují </a:t>
            </a:r>
            <a:r>
              <a:rPr lang="cs-CZ" sz="3200" b="1" dirty="0">
                <a:solidFill>
                  <a:schemeClr val="accent2"/>
                </a:solidFill>
              </a:rPr>
              <a:t>dluh na nájemném</a:t>
            </a:r>
            <a:r>
              <a:rPr lang="cs-CZ" sz="3200" dirty="0">
                <a:solidFill>
                  <a:schemeClr val="tx1"/>
                </a:solidFill>
              </a:rPr>
              <a:t>. Medián 600 tis. Kč (průměr je 6,4 mil. Kč </a:t>
            </a:r>
            <a:br>
              <a:rPr lang="cs-CZ" sz="3200" dirty="0">
                <a:solidFill>
                  <a:schemeClr val="tx1"/>
                </a:solidFill>
              </a:rPr>
            </a:br>
            <a:r>
              <a:rPr lang="cs-CZ" sz="3200" dirty="0">
                <a:solidFill>
                  <a:schemeClr val="tx1"/>
                </a:solidFill>
              </a:rPr>
              <a:t>na obec). </a:t>
            </a:r>
          </a:p>
        </p:txBody>
      </p:sp>
    </p:spTree>
    <p:extLst>
      <p:ext uri="{BB962C8B-B14F-4D97-AF65-F5344CB8AC3E}">
        <p14:creationId xmlns:p14="http://schemas.microsoft.com/office/powerpoint/2010/main" val="3048656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F0CE254-8FB6-05A0-1F49-B50BD0EB63CE}"/>
              </a:ext>
            </a:extLst>
          </p:cNvPr>
          <p:cNvSpPr/>
          <p:nvPr/>
        </p:nvSpPr>
        <p:spPr>
          <a:xfrm>
            <a:off x="3726996" y="4686300"/>
            <a:ext cx="1083400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3800" dirty="0">
                <a:solidFill>
                  <a:schemeClr val="accent5"/>
                </a:solidFill>
              </a:rPr>
              <a:t>Prevence ztráty bydlení</a:t>
            </a:r>
          </a:p>
        </p:txBody>
      </p:sp>
    </p:spTree>
    <p:extLst>
      <p:ext uri="{BB962C8B-B14F-4D97-AF65-F5344CB8AC3E}">
        <p14:creationId xmlns:p14="http://schemas.microsoft.com/office/powerpoint/2010/main" val="1893790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0C665-1CB9-AC9B-89B4-9648752E5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zásady prevence ztráty bydlení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498AFC7F-4A88-F587-3492-F45A9A55776B}"/>
              </a:ext>
            </a:extLst>
          </p:cNvPr>
          <p:cNvSpPr/>
          <p:nvPr/>
        </p:nvSpPr>
        <p:spPr>
          <a:xfrm>
            <a:off x="1249201" y="5358064"/>
            <a:ext cx="2988000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algn="ctr">
              <a:spcAft>
                <a:spcPts val="1200"/>
              </a:spcAft>
            </a:pPr>
            <a:r>
              <a:rPr lang="cs-CZ" sz="2400" b="1" dirty="0">
                <a:solidFill>
                  <a:schemeClr val="tx1"/>
                </a:solidFill>
              </a:rPr>
              <a:t>VČASNOST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Včasné zjištění problému,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včasné řešení problémů,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včasné informování,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včasné nabídnutí podpory (early </a:t>
            </a:r>
            <a:r>
              <a:rPr lang="cs-CZ" dirty="0" err="1">
                <a:solidFill>
                  <a:schemeClr val="tx1"/>
                </a:solidFill>
              </a:rPr>
              <a:t>warning</a:t>
            </a:r>
            <a:r>
              <a:rPr lang="cs-CZ" dirty="0">
                <a:solidFill>
                  <a:schemeClr val="tx1"/>
                </a:solidFill>
              </a:rPr>
              <a:t>/</a:t>
            </a:r>
            <a:r>
              <a:rPr lang="cs-CZ" dirty="0" err="1">
                <a:solidFill>
                  <a:schemeClr val="tx1"/>
                </a:solidFill>
              </a:rPr>
              <a:t>quick</a:t>
            </a:r>
            <a:r>
              <a:rPr lang="cs-CZ" dirty="0">
                <a:solidFill>
                  <a:schemeClr val="tx1"/>
                </a:solidFill>
              </a:rPr>
              <a:t> response)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9DA5AE8E-8AEF-A188-09B8-227027027DB2}"/>
              </a:ext>
            </a:extLst>
          </p:cNvPr>
          <p:cNvSpPr/>
          <p:nvPr/>
        </p:nvSpPr>
        <p:spPr>
          <a:xfrm>
            <a:off x="4449600" y="5358064"/>
            <a:ext cx="2988000" cy="2000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algn="ctr">
              <a:spcAft>
                <a:spcPts val="1200"/>
              </a:spcAft>
            </a:pPr>
            <a:r>
              <a:rPr lang="cs-CZ" sz="2400" b="1" dirty="0">
                <a:solidFill>
                  <a:schemeClr val="tx1"/>
                </a:solidFill>
              </a:rPr>
              <a:t>CÍLENOST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Individuální podpora podle potřeb a možností konkrétního nájemce 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(se zaměřením na jeho silné stránky)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2F2B7336-C1CD-48E2-B542-4C0A644CC1A7}"/>
              </a:ext>
            </a:extLst>
          </p:cNvPr>
          <p:cNvSpPr/>
          <p:nvPr/>
        </p:nvSpPr>
        <p:spPr>
          <a:xfrm>
            <a:off x="10850398" y="5358064"/>
            <a:ext cx="2988000" cy="2646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algn="ctr">
              <a:spcAft>
                <a:spcPts val="1200"/>
              </a:spcAft>
            </a:pPr>
            <a:r>
              <a:rPr lang="cs-CZ" sz="2400" b="1" dirty="0">
                <a:solidFill>
                  <a:schemeClr val="tx1"/>
                </a:solidFill>
              </a:rPr>
              <a:t>NESTIGMATIZUJÍCÍ PROSTŘEDÍ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Trauma zohledňující 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přístup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Řešení nejen přímých, 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ale i nepřímých spouštěčů ztráty bydlení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0223BEB7-9F9F-32EF-18F2-990E3F7A643C}"/>
              </a:ext>
            </a:extLst>
          </p:cNvPr>
          <p:cNvSpPr/>
          <p:nvPr/>
        </p:nvSpPr>
        <p:spPr>
          <a:xfrm>
            <a:off x="7649999" y="5358064"/>
            <a:ext cx="2988000" cy="22775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algn="ctr">
              <a:spcAft>
                <a:spcPts val="1200"/>
              </a:spcAft>
            </a:pPr>
            <a:r>
              <a:rPr lang="cs-CZ" sz="2400" b="1" dirty="0">
                <a:solidFill>
                  <a:schemeClr val="tx1"/>
                </a:solidFill>
              </a:rPr>
              <a:t>VYTRVALOST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Asertivní nabídka podpory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Vytrvalost ve snaze kontaktovat ohrožené nájemce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Vytrvalost ve snaze udržet kontakt 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CD4CE73-EE71-EE57-0935-BC7B400ABE42}"/>
              </a:ext>
            </a:extLst>
          </p:cNvPr>
          <p:cNvSpPr/>
          <p:nvPr/>
        </p:nvSpPr>
        <p:spPr>
          <a:xfrm>
            <a:off x="13858294" y="5358064"/>
            <a:ext cx="3386969" cy="3754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rIns="36000" rtlCol="0" anchor="t">
            <a:spAutoFit/>
          </a:bodyPr>
          <a:lstStyle/>
          <a:p>
            <a:pPr algn="ctr">
              <a:spcAft>
                <a:spcPts val="1200"/>
              </a:spcAft>
            </a:pPr>
            <a:r>
              <a:rPr lang="cs-CZ" sz="2400" b="1" dirty="0">
                <a:solidFill>
                  <a:schemeClr val="tx1"/>
                </a:solidFill>
              </a:rPr>
              <a:t>TRANSPARETNÍ PRAVIDLA </a:t>
            </a:r>
            <a:br>
              <a:rPr lang="cs-CZ" sz="2400" b="1" dirty="0">
                <a:solidFill>
                  <a:schemeClr val="tx1"/>
                </a:solidFill>
              </a:rPr>
            </a:br>
            <a:r>
              <a:rPr lang="cs-CZ" sz="2400" b="1" dirty="0">
                <a:solidFill>
                  <a:schemeClr val="tx1"/>
                </a:solidFill>
              </a:rPr>
              <a:t>A ROLE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Oddělení podpory a kontroly (pozor na konflikt rolí)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Jasná pravidla za jakých nájemní smlouva nebude prodloužena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Pravidla s prostorem pro nápravu: nárazníkové období 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k doplacení dluhu, možnost prodloužení NS i s např. bagatelním dluhem, plněnou </a:t>
            </a:r>
            <a:r>
              <a:rPr lang="cs-CZ" dirty="0" err="1">
                <a:solidFill>
                  <a:schemeClr val="tx1"/>
                </a:solidFill>
              </a:rPr>
              <a:t>splátkovu</a:t>
            </a:r>
            <a:r>
              <a:rPr lang="cs-CZ" dirty="0">
                <a:solidFill>
                  <a:schemeClr val="tx1"/>
                </a:solidFill>
              </a:rPr>
              <a:t> dohodou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E2551231-9C08-0B39-1839-0ED6B0CD8ADA}"/>
              </a:ext>
            </a:extLst>
          </p:cNvPr>
          <p:cNvSpPr/>
          <p:nvPr/>
        </p:nvSpPr>
        <p:spPr>
          <a:xfrm>
            <a:off x="1787654" y="3010930"/>
            <a:ext cx="1911094" cy="19110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578C8A73-419A-6D71-0302-95129A6A03F5}"/>
              </a:ext>
            </a:extLst>
          </p:cNvPr>
          <p:cNvSpPr/>
          <p:nvPr/>
        </p:nvSpPr>
        <p:spPr>
          <a:xfrm>
            <a:off x="4988053" y="3010930"/>
            <a:ext cx="1911094" cy="19110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04212B2C-DF31-AEEA-0CD2-34542AD994B5}"/>
              </a:ext>
            </a:extLst>
          </p:cNvPr>
          <p:cNvSpPr/>
          <p:nvPr/>
        </p:nvSpPr>
        <p:spPr>
          <a:xfrm>
            <a:off x="8188453" y="3010930"/>
            <a:ext cx="1911094" cy="19110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8DC3F060-0C40-B4B1-9B02-BB5ECC5655BC}"/>
              </a:ext>
            </a:extLst>
          </p:cNvPr>
          <p:cNvSpPr/>
          <p:nvPr/>
        </p:nvSpPr>
        <p:spPr>
          <a:xfrm>
            <a:off x="11388853" y="3010930"/>
            <a:ext cx="1911094" cy="19110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AC634893-F5D9-3267-7EA1-7571FCDDCB33}"/>
              </a:ext>
            </a:extLst>
          </p:cNvPr>
          <p:cNvSpPr/>
          <p:nvPr/>
        </p:nvSpPr>
        <p:spPr>
          <a:xfrm>
            <a:off x="14589252" y="3010930"/>
            <a:ext cx="1911094" cy="19110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8" name="Grafický objekt 17" descr="Přesýpací hodiny plné obrys">
            <a:extLst>
              <a:ext uri="{FF2B5EF4-FFF2-40B4-BE49-F238E27FC236}">
                <a16:creationId xmlns:a16="http://schemas.microsoft.com/office/drawing/2014/main" id="{FF009E2D-C293-3DAA-4672-4A966CC1A6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6001" y="3509277"/>
            <a:ext cx="914400" cy="914400"/>
          </a:xfrm>
          <a:prstGeom prst="rect">
            <a:avLst/>
          </a:prstGeom>
        </p:spPr>
      </p:pic>
      <p:pic>
        <p:nvPicPr>
          <p:cNvPr id="20" name="Grafický objekt 19" descr="Trefa do černého obrys">
            <a:extLst>
              <a:ext uri="{FF2B5EF4-FFF2-40B4-BE49-F238E27FC236}">
                <a16:creationId xmlns:a16="http://schemas.microsoft.com/office/drawing/2014/main" id="{F6D41F2E-3619-9D58-5B62-810F281734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66084" y="3388961"/>
            <a:ext cx="1155032" cy="1155032"/>
          </a:xfrm>
          <a:prstGeom prst="rect">
            <a:avLst/>
          </a:prstGeom>
        </p:spPr>
      </p:pic>
      <p:pic>
        <p:nvPicPr>
          <p:cNvPr id="22" name="Grafický objekt 21" descr="Běžet obrys">
            <a:extLst>
              <a:ext uri="{FF2B5EF4-FFF2-40B4-BE49-F238E27FC236}">
                <a16:creationId xmlns:a16="http://schemas.microsoft.com/office/drawing/2014/main" id="{106D6CF5-38FC-39C9-EB48-D96AA693A3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11340" y="3333817"/>
            <a:ext cx="1265321" cy="1265321"/>
          </a:xfrm>
          <a:prstGeom prst="rect">
            <a:avLst/>
          </a:prstGeom>
        </p:spPr>
      </p:pic>
      <p:pic>
        <p:nvPicPr>
          <p:cNvPr id="24" name="Grafický objekt 23" descr="Péče obrys">
            <a:extLst>
              <a:ext uri="{FF2B5EF4-FFF2-40B4-BE49-F238E27FC236}">
                <a16:creationId xmlns:a16="http://schemas.microsoft.com/office/drawing/2014/main" id="{24353EC9-FAAC-709A-9174-743F46D3EC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99470" y="3421547"/>
            <a:ext cx="1089861" cy="1089861"/>
          </a:xfrm>
          <a:prstGeom prst="rect">
            <a:avLst/>
          </a:prstGeom>
        </p:spPr>
      </p:pic>
      <p:pic>
        <p:nvPicPr>
          <p:cNvPr id="26" name="Grafický objekt 25" descr="Deska s klipem, odškrtnuté obrys">
            <a:extLst>
              <a:ext uri="{FF2B5EF4-FFF2-40B4-BE49-F238E27FC236}">
                <a16:creationId xmlns:a16="http://schemas.microsoft.com/office/drawing/2014/main" id="{9E443739-7FD3-8D0B-5965-AA360FE8C5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893669" y="3315347"/>
            <a:ext cx="1302260" cy="1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07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236415-CC79-9B6B-7842-E131925C0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Hlavní pojistky proti ztrátě bydlení </a:t>
            </a:r>
            <a:br>
              <a:rPr lang="cs-CZ" dirty="0"/>
            </a:br>
            <a:r>
              <a:rPr lang="cs-CZ" dirty="0"/>
              <a:t>v Zákoně o podpoře bydleni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2736CAA9-088C-38B4-8563-B3614824BD96}"/>
              </a:ext>
            </a:extLst>
          </p:cNvPr>
          <p:cNvSpPr/>
          <p:nvPr/>
        </p:nvSpPr>
        <p:spPr>
          <a:xfrm>
            <a:off x="9448799" y="3339937"/>
            <a:ext cx="7331826" cy="5619403"/>
          </a:xfrm>
          <a:prstGeom prst="roundRect">
            <a:avLst>
              <a:gd name="adj" fmla="val 711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44000" rIns="180000" rtlCol="0" anchor="t"/>
          <a:lstStyle/>
          <a:p>
            <a:pPr algn="ctr">
              <a:spcAft>
                <a:spcPts val="1200"/>
              </a:spcAft>
            </a:pPr>
            <a:r>
              <a:rPr lang="cs-CZ" sz="4000" b="1" dirty="0">
                <a:solidFill>
                  <a:schemeClr val="tx1"/>
                </a:solidFill>
              </a:rPr>
              <a:t>Bytová podpůrná opatření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Kompenzace a garance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tx1"/>
                </a:solidFill>
              </a:rPr>
              <a:t>Informační povinnost a spolupráce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Vhodné párování bytu a nájemce</a:t>
            </a:r>
          </a:p>
          <a:p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Pracovní pozice: Pracovník koordinace a spolupráce, pracovník správy plateb, pracovník podpory sousedství, technický pracovník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09076F00-C732-B48F-24F4-BCE1F9AD01CB}"/>
              </a:ext>
            </a:extLst>
          </p:cNvPr>
          <p:cNvSpPr/>
          <p:nvPr/>
        </p:nvSpPr>
        <p:spPr>
          <a:xfrm>
            <a:off x="1507375" y="3339937"/>
            <a:ext cx="7331826" cy="5619403"/>
          </a:xfrm>
          <a:prstGeom prst="roundRect">
            <a:avLst>
              <a:gd name="adj" fmla="val 711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44000" rIns="180000" rtlCol="0" anchor="t"/>
          <a:lstStyle/>
          <a:p>
            <a:pPr algn="ctr">
              <a:spcAft>
                <a:spcPts val="1200"/>
              </a:spcAft>
            </a:pPr>
            <a:r>
              <a:rPr lang="cs-CZ" sz="4000" b="1" dirty="0">
                <a:solidFill>
                  <a:schemeClr val="tx1"/>
                </a:solidFill>
              </a:rPr>
              <a:t>Asistence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Pomoci při zajištění finančních prostředků </a:t>
            </a:r>
            <a:br>
              <a:rPr lang="cs-CZ" sz="2400" dirty="0">
                <a:solidFill>
                  <a:schemeClr val="tx1"/>
                </a:solidFill>
              </a:rPr>
            </a:br>
            <a:r>
              <a:rPr lang="cs-CZ" sz="2400" dirty="0">
                <a:solidFill>
                  <a:schemeClr val="tx1"/>
                </a:solidFill>
              </a:rPr>
              <a:t>a nakládání s nimi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Pomoci při řešení zadlužení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Pomoci při zajištění sociálních a dalších služeb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Pomoci při navázání, udržení či obnovení sociální vazeb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Pomoci při hospodárném užívání bytu a jeho udržování ve vyhovujícím stavu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tx1"/>
                </a:solidFill>
              </a:rPr>
              <a:t>Asistenční plán </a:t>
            </a:r>
            <a:r>
              <a:rPr lang="cs-CZ" sz="2400" dirty="0">
                <a:solidFill>
                  <a:schemeClr val="tx1"/>
                </a:solidFill>
              </a:rPr>
              <a:t>(cíle k udržení bydlení a vyhodnocení rizik ztráty bydlení)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Informační povinnosti poskytovatele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589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9E338319F7CF54D98238A77F07FCAC5" ma:contentTypeVersion="22" ma:contentTypeDescription="Vytvoří nový dokument" ma:contentTypeScope="" ma:versionID="ea54cc633cc197d9ab2f6d8736431769">
  <xsd:schema xmlns:xsd="http://www.w3.org/2001/XMLSchema" xmlns:xs="http://www.w3.org/2001/XMLSchema" xmlns:p="http://schemas.microsoft.com/office/2006/metadata/properties" xmlns:ns2="47350f85-5bf0-4688-9428-d22433eaccdb" xmlns:ns3="dbfd958b-5bb3-461b-ab7e-e7ff3c2daff6" targetNamespace="http://schemas.microsoft.com/office/2006/metadata/properties" ma:root="true" ma:fieldsID="29a7fc14ee52af468117d9c1f3022615" ns2:_="" ns3:_="">
    <xsd:import namespace="47350f85-5bf0-4688-9428-d22433eaccdb"/>
    <xsd:import namespace="dbfd958b-5bb3-461b-ab7e-e7ff3c2daff6"/>
    <xsd:element name="properties">
      <xsd:complexType>
        <xsd:sequence>
          <xsd:element name="documentManagement">
            <xsd:complexType>
              <xsd:all>
                <xsd:element ref="ns2:Vkatalogu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350f85-5bf0-4688-9428-d22433eaccdb" elementFormDefault="qualified">
    <xsd:import namespace="http://schemas.microsoft.com/office/2006/documentManagement/types"/>
    <xsd:import namespace="http://schemas.microsoft.com/office/infopath/2007/PartnerControls"/>
    <xsd:element name="Vkatalogu" ma:index="3" nillable="true" ma:displayName="V katalogu" ma:default="1" ma:format="Dropdown" ma:internalName="Vkatalogu" ma:readOnly="false">
      <xsd:simpleType>
        <xsd:restriction base="dms:Boolean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hidden="true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fd958b-5bb3-461b-ab7e-e7ff3c2daff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1ef5163-a3b0-4626-9d9a-771f1da9070c}" ma:internalName="TaxCatchAll" ma:readOnly="false" ma:showField="CatchAllData" ma:web="dbfd958b-5bb3-461b-ab7e-e7ff3c2daf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dílí se s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Typ obsahu"/>
        <xsd:element ref="dc:title" minOccurs="0" maxOccurs="1" ma:index="1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7350f85-5bf0-4688-9428-d22433eaccdb">
      <Terms xmlns="http://schemas.microsoft.com/office/infopath/2007/PartnerControls"/>
    </lcf76f155ced4ddcb4097134ff3c332f>
    <Vkatalogu xmlns="47350f85-5bf0-4688-9428-d22433eaccdb">true</Vkatalogu>
    <TaxCatchAll xmlns="dbfd958b-5bb3-461b-ab7e-e7ff3c2daf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5C019A-0BBC-45AB-A054-45A620EB73DB}">
  <ds:schemaRefs>
    <ds:schemaRef ds:uri="47350f85-5bf0-4688-9428-d22433eaccdb"/>
    <ds:schemaRef ds:uri="dbfd958b-5bb3-461b-ab7e-e7ff3c2daff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F837588-DCAF-4564-A4C3-DF5189119150}">
  <ds:schemaRefs>
    <ds:schemaRef ds:uri="47350f85-5bf0-4688-9428-d22433eaccdb"/>
    <ds:schemaRef ds:uri="http://schemas.microsoft.com/office/2006/documentManagement/types"/>
    <ds:schemaRef ds:uri="http://purl.org/dc/elements/1.1/"/>
    <ds:schemaRef ds:uri="dbfd958b-5bb3-461b-ab7e-e7ff3c2daff6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7D6D980-B947-494B-812C-6D41508704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14683</TotalTime>
  <Words>4696</Words>
  <Application>Microsoft Office PowerPoint</Application>
  <PresentationFormat>Vlastní</PresentationFormat>
  <Paragraphs>488</Paragraphs>
  <Slides>34</Slides>
  <Notes>23</Notes>
  <HiddenSlides>1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42" baseType="lpstr">
      <vt:lpstr>Open Sans</vt:lpstr>
      <vt:lpstr>Arial</vt:lpstr>
      <vt:lpstr>Calibri</vt:lpstr>
      <vt:lpstr>Courier New</vt:lpstr>
      <vt:lpstr>League Spartan</vt:lpstr>
      <vt:lpstr>Lexend</vt:lpstr>
      <vt:lpstr>Sanchez</vt:lpstr>
      <vt:lpstr>Office Theme</vt:lpstr>
      <vt:lpstr>Prezentace aplikace PowerPoint</vt:lpstr>
      <vt:lpstr>Udržení si bydlení v projektech  Housing First a Housing Led</vt:lpstr>
      <vt:lpstr>Důvody ztráty bydlení a nejčastější potíže při plnění podmínek nájemní smlouvy (I/II)</vt:lpstr>
      <vt:lpstr>Spouštěče ztráty bydlení a nejčastější potíže při plnění podmínek nájemní smlouvy (II/III)</vt:lpstr>
      <vt:lpstr>Důvody ztráty bydlení a nejčastější potíže při plnění podmínek nájemní smlouvy (III/III)</vt:lpstr>
      <vt:lpstr>Ukončování nájmu a dluhy  Šetření „obecní bydlení“ (MMR  2023)</vt:lpstr>
      <vt:lpstr>Prezentace aplikace PowerPoint</vt:lpstr>
      <vt:lpstr>Obecné zásady prevence ztráty bydlení</vt:lpstr>
      <vt:lpstr>Hlavní pojistky proti ztrátě bydlení  v Zákoně o podpoře bydleni</vt:lpstr>
      <vt:lpstr>Pojistky proti ztrátě bydlení v ZPB - Asistence </vt:lpstr>
      <vt:lpstr>Pojistky proti ztrátě bydlení v ZPB </vt:lpstr>
      <vt:lpstr>Pojistky proti ztrátě bydlení v ZPB Úhrada z příspěvku na poskytování bytové opatření (BO)</vt:lpstr>
      <vt:lpstr>Pojistky proti ztrátě bydlení  – Spolupráce a koordinace aktérů </vt:lpstr>
      <vt:lpstr>Pojistky proti ztrátě bydlení </vt:lpstr>
      <vt:lpstr>Nastavení prostředí v praxi obce</vt:lpstr>
      <vt:lpstr> </vt:lpstr>
      <vt:lpstr>Prezentace aplikace PowerPoint</vt:lpstr>
      <vt:lpstr>Prezentace aplikace PowerPoint</vt:lpstr>
      <vt:lpstr>Dluhy v bytech POB a jak je zvládnout  </vt:lpstr>
      <vt:lpstr>Dluhy a jak je zvládnout  </vt:lpstr>
      <vt:lpstr>Dluhy v bytech POB a jak je zvládnout  </vt:lpstr>
      <vt:lpstr>Dluhy v bytech POB a jak je zvládnout  </vt:lpstr>
      <vt:lpstr>Nástroje řešení dluhů  </vt:lpstr>
      <vt:lpstr>Nástroje řešení dluhů  </vt:lpstr>
      <vt:lpstr>Nástroje řešení dluhů  </vt:lpstr>
      <vt:lpstr>Prezentace aplikace PowerPoint</vt:lpstr>
      <vt:lpstr>Řešení sousedských stížností v sociálním bydlení</vt:lpstr>
      <vt:lpstr>Prevence sousedských stížností</vt:lpstr>
      <vt:lpstr>Stížnosti a jak je zvládnout  </vt:lpstr>
      <vt:lpstr>Jiná neplnění závazku nájemce a jak je zvládnout  </vt:lpstr>
      <vt:lpstr>Jiná neplnění závazku nájemce a jak je zvládnout  </vt:lpstr>
      <vt:lpstr>Zdroje a inspirace</vt:lpstr>
      <vt:lpstr>Webináře, které se týkají sousedského soužití  a sousedských stížností</vt:lpstr>
      <vt:lpstr>Děkujeme za pozornost!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Konference-RSSZ-prezentace</dc:title>
  <dc:creator>Syruček Petr</dc:creator>
  <cp:lastModifiedBy>Hrubá Petra</cp:lastModifiedBy>
  <cp:revision>406</cp:revision>
  <cp:lastPrinted>2024-01-02T13:49:57Z</cp:lastPrinted>
  <dcterms:created xsi:type="dcterms:W3CDTF">2006-08-16T00:00:00Z</dcterms:created>
  <dcterms:modified xsi:type="dcterms:W3CDTF">2025-09-19T10:21:34Z</dcterms:modified>
  <dc:identifier>DAF1WUKLmj8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0x010100A9E338319F7CF54D98238A77F07FCAC5</vt:lpwstr>
  </property>
  <property fmtid="{D5CDD505-2E9C-101B-9397-08002B2CF9AE}" pid="3" name="MediaServiceImageTags">
    <vt:lpwstr/>
  </property>
</Properties>
</file>